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Roboto"/>
      <p:regular r:id="rId44"/>
      <p:bold r:id="rId45"/>
      <p:italic r:id="rId46"/>
      <p:boldItalic r:id="rId47"/>
    </p:embeddedFont>
    <p:embeddedFont>
      <p:font typeface="Inter"/>
      <p:regular r:id="rId48"/>
      <p:bold r:id="rId49"/>
      <p:italic r:id="rId50"/>
      <p:boldItalic r:id="rId51"/>
    </p:embeddedFont>
    <p:embeddedFont>
      <p:font typeface="PT Serif"/>
      <p:regular r:id="rId52"/>
      <p:bold r:id="rId53"/>
      <p:italic r:id="rId54"/>
      <p:boldItalic r:id="rId55"/>
    </p:embeddedFont>
    <p:embeddedFont>
      <p:font typeface="Noto Sans Symbols"/>
      <p:regular r:id="rId56"/>
      <p:bold r:id="rId57"/>
    </p:embeddedFont>
    <p:embeddedFont>
      <p:font typeface="Red Hat Text"/>
      <p:regular r:id="rId58"/>
      <p:bold r:id="rId59"/>
      <p:italic r:id="rId60"/>
      <p:boldItalic r:id="rId61"/>
    </p:embeddedFont>
    <p:embeddedFont>
      <p:font typeface="Gill Sans"/>
      <p:regular r:id="rId62"/>
      <p:bold r:id="rId63"/>
    </p:embeddedFont>
    <p:embeddedFont>
      <p:font typeface="Century Gothic"/>
      <p:regular r:id="rId64"/>
      <p:bold r:id="rId65"/>
      <p:italic r:id="rId66"/>
      <p:boldItalic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2" roundtripDataSignature="AMtx7mi7X/NnbmrujOzVAr853dCsKjyL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regular.fntdata"/><Relationship Id="rId43" Type="http://schemas.openxmlformats.org/officeDocument/2006/relationships/slide" Target="slides/slide38.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regular.fntdata"/><Relationship Id="rId47" Type="http://schemas.openxmlformats.org/officeDocument/2006/relationships/font" Target="fonts/Roboto-boldItalic.fntdata"/><Relationship Id="rId49"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GillSans-regular.fntdata"/><Relationship Id="rId61" Type="http://schemas.openxmlformats.org/officeDocument/2006/relationships/font" Target="fonts/RedHatText-boldItalic.fntdata"/><Relationship Id="rId20" Type="http://schemas.openxmlformats.org/officeDocument/2006/relationships/slide" Target="slides/slide15.xml"/><Relationship Id="rId64" Type="http://schemas.openxmlformats.org/officeDocument/2006/relationships/font" Target="fonts/CenturyGothic-regular.fntdata"/><Relationship Id="rId63" Type="http://schemas.openxmlformats.org/officeDocument/2006/relationships/font" Target="fonts/GillSans-bold.fntdata"/><Relationship Id="rId22" Type="http://schemas.openxmlformats.org/officeDocument/2006/relationships/slide" Target="slides/slide17.xml"/><Relationship Id="rId66" Type="http://schemas.openxmlformats.org/officeDocument/2006/relationships/font" Target="fonts/CenturyGothic-italic.fntdata"/><Relationship Id="rId21" Type="http://schemas.openxmlformats.org/officeDocument/2006/relationships/slide" Target="slides/slide16.xml"/><Relationship Id="rId65" Type="http://schemas.openxmlformats.org/officeDocument/2006/relationships/font" Target="fonts/CenturyGothic-bold.fntdata"/><Relationship Id="rId24" Type="http://schemas.openxmlformats.org/officeDocument/2006/relationships/slide" Target="slides/slide19.xml"/><Relationship Id="rId68" Type="http://schemas.openxmlformats.org/officeDocument/2006/relationships/font" Target="fonts/OpenSans-regular.fntdata"/><Relationship Id="rId23" Type="http://schemas.openxmlformats.org/officeDocument/2006/relationships/slide" Target="slides/slide18.xml"/><Relationship Id="rId67" Type="http://schemas.openxmlformats.org/officeDocument/2006/relationships/font" Target="fonts/CenturyGothic-boldItalic.fntdata"/><Relationship Id="rId60" Type="http://schemas.openxmlformats.org/officeDocument/2006/relationships/font" Target="fonts/RedHatText-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Inter-boldItalic.fntdata"/><Relationship Id="rId50" Type="http://schemas.openxmlformats.org/officeDocument/2006/relationships/font" Target="fonts/Inter-italic.fntdata"/><Relationship Id="rId53" Type="http://schemas.openxmlformats.org/officeDocument/2006/relationships/font" Target="fonts/PTSerif-bold.fntdata"/><Relationship Id="rId52" Type="http://schemas.openxmlformats.org/officeDocument/2006/relationships/font" Target="fonts/PTSerif-regular.fntdata"/><Relationship Id="rId11" Type="http://schemas.openxmlformats.org/officeDocument/2006/relationships/slide" Target="slides/slide6.xml"/><Relationship Id="rId55" Type="http://schemas.openxmlformats.org/officeDocument/2006/relationships/font" Target="fonts/PTSerif-boldItalic.fntdata"/><Relationship Id="rId10" Type="http://schemas.openxmlformats.org/officeDocument/2006/relationships/slide" Target="slides/slide5.xml"/><Relationship Id="rId54" Type="http://schemas.openxmlformats.org/officeDocument/2006/relationships/font" Target="fonts/PTSerif-italic.fntdata"/><Relationship Id="rId13" Type="http://schemas.openxmlformats.org/officeDocument/2006/relationships/slide" Target="slides/slide8.xml"/><Relationship Id="rId57" Type="http://schemas.openxmlformats.org/officeDocument/2006/relationships/font" Target="fonts/NotoSansSymbols-bold.fntdata"/><Relationship Id="rId12" Type="http://schemas.openxmlformats.org/officeDocument/2006/relationships/slide" Target="slides/slide7.xml"/><Relationship Id="rId56" Type="http://schemas.openxmlformats.org/officeDocument/2006/relationships/font" Target="fonts/NotoSansSymbols-regular.fntdata"/><Relationship Id="rId15" Type="http://schemas.openxmlformats.org/officeDocument/2006/relationships/slide" Target="slides/slide10.xml"/><Relationship Id="rId59" Type="http://schemas.openxmlformats.org/officeDocument/2006/relationships/font" Target="fonts/RedHatText-bold.fntdata"/><Relationship Id="rId14" Type="http://schemas.openxmlformats.org/officeDocument/2006/relationships/slide" Target="slides/slide9.xml"/><Relationship Id="rId58" Type="http://schemas.openxmlformats.org/officeDocument/2006/relationships/font" Target="fonts/RedHatTex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30547601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30547601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30547601b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30547601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30547601b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30547601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59"/>
          <p:cNvGrpSpPr/>
          <p:nvPr/>
        </p:nvGrpSpPr>
        <p:grpSpPr>
          <a:xfrm>
            <a:off x="0" y="-1588"/>
            <a:ext cx="12192000" cy="6865938"/>
            <a:chOff x="0" y="-2373"/>
            <a:chExt cx="12192000" cy="6867027"/>
          </a:xfrm>
        </p:grpSpPr>
        <p:sp>
          <p:nvSpPr>
            <p:cNvPr id="24" name="Google Shape;24;p5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9"/>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1" name="Google Shape;31;p59"/>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4" name="Google Shape;34;p59"/>
          <p:cNvSpPr txBox="1"/>
          <p:nvPr>
            <p:ph idx="10" type="dt"/>
          </p:nvPr>
        </p:nvSpPr>
        <p:spPr>
          <a:xfrm rot="5400000">
            <a:off x="10090150" y="1792288"/>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9"/>
          <p:cNvSpPr txBox="1"/>
          <p:nvPr>
            <p:ph idx="11" type="ftr"/>
          </p:nvPr>
        </p:nvSpPr>
        <p:spPr>
          <a:xfrm rot="5400000">
            <a:off x="8960644" y="3226594"/>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9"/>
          <p:cNvSpPr txBox="1"/>
          <p:nvPr>
            <p:ph idx="12" type="sldNum"/>
          </p:nvPr>
        </p:nvSpPr>
        <p:spPr>
          <a:xfrm>
            <a:off x="10350500" y="292100"/>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5" name="Shape 125"/>
        <p:cNvGrpSpPr/>
        <p:nvPr/>
      </p:nvGrpSpPr>
      <p:grpSpPr>
        <a:xfrm>
          <a:off x="0" y="0"/>
          <a:ext cx="0" cy="0"/>
          <a:chOff x="0" y="0"/>
          <a:chExt cx="0" cy="0"/>
        </a:xfrm>
      </p:grpSpPr>
      <p:grpSp>
        <p:nvGrpSpPr>
          <p:cNvPr id="126" name="Google Shape;126;p68"/>
          <p:cNvGrpSpPr/>
          <p:nvPr/>
        </p:nvGrpSpPr>
        <p:grpSpPr>
          <a:xfrm>
            <a:off x="0" y="-1588"/>
            <a:ext cx="12192000" cy="6865938"/>
            <a:chOff x="0" y="-2373"/>
            <a:chExt cx="12192000" cy="6867027"/>
          </a:xfrm>
        </p:grpSpPr>
        <p:sp>
          <p:nvSpPr>
            <p:cNvPr id="127" name="Google Shape;127;p6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6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6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68"/>
            <p:cNvSpPr/>
            <p:nvPr/>
          </p:nvSpPr>
          <p:spPr>
            <a:xfrm rot="10371525">
              <a:off x="263525" y="4438569"/>
              <a:ext cx="3300413" cy="44139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68"/>
            <p:cNvSpPr/>
            <p:nvPr/>
          </p:nvSpPr>
          <p:spPr>
            <a:xfrm rot="10800000">
              <a:off x="458788" y="321529"/>
              <a:ext cx="11277600" cy="4533031"/>
            </a:xfrm>
            <a:custGeom>
              <a:rect b="b" l="l" r="r" t="t"/>
              <a:pathLst>
                <a:path extrusionOk="0" h="2856" w="7104">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68"/>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36" name="Google Shape;136;p68"/>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8"/>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68"/>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39" name="Google Shape;139;p68"/>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40" name="Google Shape;140;p68"/>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68"/>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6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3" name="Shape 143"/>
        <p:cNvGrpSpPr/>
        <p:nvPr/>
      </p:nvGrpSpPr>
      <p:grpSpPr>
        <a:xfrm>
          <a:off x="0" y="0"/>
          <a:ext cx="0" cy="0"/>
          <a:chOff x="0" y="0"/>
          <a:chExt cx="0" cy="0"/>
        </a:xfrm>
      </p:grpSpPr>
      <p:grpSp>
        <p:nvGrpSpPr>
          <p:cNvPr id="144" name="Google Shape;144;p69"/>
          <p:cNvGrpSpPr/>
          <p:nvPr/>
        </p:nvGrpSpPr>
        <p:grpSpPr>
          <a:xfrm>
            <a:off x="0" y="-1588"/>
            <a:ext cx="12192000" cy="6865938"/>
            <a:chOff x="0" y="-2373"/>
            <a:chExt cx="12192000" cy="6867027"/>
          </a:xfrm>
        </p:grpSpPr>
        <p:sp>
          <p:nvSpPr>
            <p:cNvPr id="145" name="Google Shape;145;p6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9"/>
            <p:cNvSpPr/>
            <p:nvPr/>
          </p:nvSpPr>
          <p:spPr>
            <a:xfrm rot="-589932">
              <a:off x="8491538" y="2714271"/>
              <a:ext cx="3298825" cy="44139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69"/>
            <p:cNvSpPr/>
            <p:nvPr/>
          </p:nvSpPr>
          <p:spPr>
            <a:xfrm>
              <a:off x="455613" y="2801598"/>
              <a:ext cx="11277600" cy="3602608"/>
            </a:xfrm>
            <a:custGeom>
              <a:rect b="b" l="l" r="r" t="t"/>
              <a:pathLst>
                <a:path extrusionOk="0" h="7946" w="1000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69"/>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54" name="Google Shape;154;p69"/>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9"/>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69"/>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57" name="Google Shape;157;p69"/>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69"/>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70"/>
          <p:cNvGrpSpPr/>
          <p:nvPr/>
        </p:nvGrpSpPr>
        <p:grpSpPr>
          <a:xfrm>
            <a:off x="0" y="-1588"/>
            <a:ext cx="12192000" cy="6865938"/>
            <a:chOff x="0" y="-2373"/>
            <a:chExt cx="12192000" cy="6867027"/>
          </a:xfrm>
        </p:grpSpPr>
        <p:sp>
          <p:nvSpPr>
            <p:cNvPr id="162" name="Google Shape;162;p7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0"/>
            <p:cNvSpPr/>
            <p:nvPr/>
          </p:nvSpPr>
          <p:spPr>
            <a:xfrm rot="-589932">
              <a:off x="8491538" y="4184529"/>
              <a:ext cx="3298825" cy="44139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70"/>
            <p:cNvSpPr/>
            <p:nvPr/>
          </p:nvSpPr>
          <p:spPr>
            <a:xfrm>
              <a:off x="455613" y="4241688"/>
              <a:ext cx="11277600" cy="2337171"/>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70"/>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71" name="Google Shape;171;p70"/>
          <p:cNvSpPr txBox="1"/>
          <p:nvPr/>
        </p:nvSpPr>
        <p:spPr>
          <a:xfrm>
            <a:off x="9718675" y="2632075"/>
            <a:ext cx="803275" cy="157003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2" name="Google Shape;172;p70"/>
          <p:cNvSpPr txBox="1"/>
          <p:nvPr/>
        </p:nvSpPr>
        <p:spPr>
          <a:xfrm>
            <a:off x="898525" y="590550"/>
            <a:ext cx="801688" cy="157003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3" name="Google Shape;173;p70"/>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0"/>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70"/>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6" name="Google Shape;176;p70"/>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7" name="Google Shape;177;p70"/>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70"/>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7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80" name="Shape 180"/>
        <p:cNvGrpSpPr/>
        <p:nvPr/>
      </p:nvGrpSpPr>
      <p:grpSpPr>
        <a:xfrm>
          <a:off x="0" y="0"/>
          <a:ext cx="0" cy="0"/>
          <a:chOff x="0" y="0"/>
          <a:chExt cx="0" cy="0"/>
        </a:xfrm>
      </p:grpSpPr>
      <p:grpSp>
        <p:nvGrpSpPr>
          <p:cNvPr id="181" name="Google Shape;181;p71"/>
          <p:cNvGrpSpPr/>
          <p:nvPr/>
        </p:nvGrpSpPr>
        <p:grpSpPr>
          <a:xfrm>
            <a:off x="0" y="-1588"/>
            <a:ext cx="12192000" cy="6865938"/>
            <a:chOff x="0" y="-2373"/>
            <a:chExt cx="12192000" cy="6867027"/>
          </a:xfrm>
        </p:grpSpPr>
        <p:sp>
          <p:nvSpPr>
            <p:cNvPr id="182" name="Google Shape;182;p7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1"/>
            <p:cNvSpPr/>
            <p:nvPr/>
          </p:nvSpPr>
          <p:spPr>
            <a:xfrm rot="-589932">
              <a:off x="8491538" y="4194055"/>
              <a:ext cx="3298825" cy="439808"/>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71"/>
            <p:cNvSpPr/>
            <p:nvPr/>
          </p:nvSpPr>
          <p:spPr>
            <a:xfrm>
              <a:off x="455613" y="4241688"/>
              <a:ext cx="11277600" cy="2337171"/>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71"/>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1" name="Google Shape;191;p71"/>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1"/>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71"/>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600"/>
              <a:buNone/>
              <a:defRPr sz="2000" cap="none">
                <a:solidFill>
                  <a:schemeClr val="accent1"/>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94" name="Google Shape;194;p71"/>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71"/>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7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cxnSp>
        <p:nvCxnSpPr>
          <p:cNvPr id="198" name="Google Shape;198;p72"/>
          <p:cNvCxnSpPr/>
          <p:nvPr/>
        </p:nvCxnSpPr>
        <p:spPr>
          <a:xfrm>
            <a:off x="4403725" y="2570163"/>
            <a:ext cx="0" cy="3492500"/>
          </a:xfrm>
          <a:prstGeom prst="straightConnector1">
            <a:avLst/>
          </a:prstGeom>
          <a:noFill/>
          <a:ln cap="flat" cmpd="sng" w="12700">
            <a:solidFill>
              <a:schemeClr val="accent1">
                <a:alpha val="40392"/>
              </a:schemeClr>
            </a:solidFill>
            <a:prstDash val="solid"/>
            <a:round/>
            <a:headEnd len="sm" w="sm" type="none"/>
            <a:tailEnd len="sm" w="sm" type="none"/>
          </a:ln>
        </p:spPr>
      </p:cxnSp>
      <p:cxnSp>
        <p:nvCxnSpPr>
          <p:cNvPr id="199" name="Google Shape;199;p72"/>
          <p:cNvCxnSpPr/>
          <p:nvPr/>
        </p:nvCxnSpPr>
        <p:spPr>
          <a:xfrm>
            <a:off x="7772400" y="2570163"/>
            <a:ext cx="0" cy="3492500"/>
          </a:xfrm>
          <a:prstGeom prst="straightConnector1">
            <a:avLst/>
          </a:prstGeom>
          <a:noFill/>
          <a:ln cap="flat" cmpd="sng" w="12700">
            <a:solidFill>
              <a:schemeClr val="accent1">
                <a:alpha val="40392"/>
              </a:schemeClr>
            </a:solidFill>
            <a:prstDash val="solid"/>
            <a:round/>
            <a:headEnd len="sm" w="sm" type="none"/>
            <a:tailEnd len="sm" w="sm" type="none"/>
          </a:ln>
        </p:spPr>
      </p:cxnSp>
      <p:sp>
        <p:nvSpPr>
          <p:cNvPr id="200" name="Google Shape;200;p72"/>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72"/>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2" name="Google Shape;202;p72"/>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03" name="Google Shape;203;p72"/>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4" name="Google Shape;204;p72"/>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05" name="Google Shape;205;p72"/>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6" name="Google Shape;206;p72"/>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07" name="Google Shape;207;p72"/>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72"/>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7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cxnSp>
        <p:nvCxnSpPr>
          <p:cNvPr id="211" name="Google Shape;211;p73"/>
          <p:cNvCxnSpPr/>
          <p:nvPr/>
        </p:nvCxnSpPr>
        <p:spPr>
          <a:xfrm>
            <a:off x="4387850" y="2603500"/>
            <a:ext cx="0" cy="35179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2" name="Google Shape;212;p73"/>
          <p:cNvCxnSpPr/>
          <p:nvPr/>
        </p:nvCxnSpPr>
        <p:spPr>
          <a:xfrm>
            <a:off x="7802563"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13" name="Google Shape;213;p73"/>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73"/>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5" name="Google Shape;215;p73"/>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216" name="Google Shape;216;p73"/>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17" name="Google Shape;217;p73"/>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8" name="Google Shape;218;p73"/>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219" name="Google Shape;219;p73"/>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20" name="Google Shape;220;p73"/>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21" name="Google Shape;221;p73"/>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222" name="Google Shape;222;p73"/>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23" name="Google Shape;223;p73"/>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73"/>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74"/>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74"/>
          <p:cNvSpPr txBox="1"/>
          <p:nvPr>
            <p:ph idx="1" type="body"/>
          </p:nvPr>
        </p:nvSpPr>
        <p:spPr>
          <a:xfrm rot="5400000">
            <a:off x="3828257" y="-69057"/>
            <a:ext cx="3416300" cy="876141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9" name="Google Shape;229;p74"/>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4"/>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7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75"/>
          <p:cNvGrpSpPr/>
          <p:nvPr/>
        </p:nvGrpSpPr>
        <p:grpSpPr>
          <a:xfrm>
            <a:off x="0" y="-1588"/>
            <a:ext cx="12192000" cy="6865938"/>
            <a:chOff x="0" y="-2373"/>
            <a:chExt cx="12192000" cy="6867027"/>
          </a:xfrm>
        </p:grpSpPr>
        <p:sp>
          <p:nvSpPr>
            <p:cNvPr id="234" name="Google Shape;234;p7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5"/>
            <p:cNvSpPr/>
            <p:nvPr/>
          </p:nvSpPr>
          <p:spPr>
            <a:xfrm rot="5101749">
              <a:off x="6293383" y="4577532"/>
              <a:ext cx="3300935" cy="44132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1" name="Google Shape;241;p75"/>
            <p:cNvSpPr/>
            <p:nvPr/>
          </p:nvSpPr>
          <p:spPr>
            <a:xfrm>
              <a:off x="414338" y="402504"/>
              <a:ext cx="6511925" cy="605409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5"/>
            <p:cNvSpPr/>
            <p:nvPr/>
          </p:nvSpPr>
          <p:spPr>
            <a:xfrm rot="5400000">
              <a:off x="4448489" y="2802490"/>
              <a:ext cx="6054098" cy="1254125"/>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75"/>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44" name="Google Shape;244;p75"/>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75"/>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75"/>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47" name="Google Shape;247;p75"/>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75"/>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0"/>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0"/>
          <p:cNvSpPr txBox="1"/>
          <p:nvPr>
            <p:ph idx="1" type="body"/>
          </p:nvPr>
        </p:nvSpPr>
        <p:spPr>
          <a:xfrm>
            <a:off x="1155700" y="2603500"/>
            <a:ext cx="8761413" cy="34163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0" name="Google Shape;40;p60"/>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0"/>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1"/>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1"/>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61"/>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7" name="Google Shape;47;p61"/>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0" name="Shape 50"/>
        <p:cNvGrpSpPr/>
        <p:nvPr/>
      </p:nvGrpSpPr>
      <p:grpSpPr>
        <a:xfrm>
          <a:off x="0" y="0"/>
          <a:ext cx="0" cy="0"/>
          <a:chOff x="0" y="0"/>
          <a:chExt cx="0" cy="0"/>
        </a:xfrm>
      </p:grpSpPr>
      <p:grpSp>
        <p:nvGrpSpPr>
          <p:cNvPr id="51" name="Google Shape;51;p62"/>
          <p:cNvGrpSpPr/>
          <p:nvPr/>
        </p:nvGrpSpPr>
        <p:grpSpPr>
          <a:xfrm>
            <a:off x="0" y="-1588"/>
            <a:ext cx="12192000" cy="6865938"/>
            <a:chOff x="0" y="-2373"/>
            <a:chExt cx="12192000" cy="6867027"/>
          </a:xfrm>
        </p:grpSpPr>
        <p:sp>
          <p:nvSpPr>
            <p:cNvPr id="52" name="Google Shape;52;p6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6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6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62"/>
            <p:cNvSpPr/>
            <p:nvPr/>
          </p:nvSpPr>
          <p:spPr>
            <a:xfrm>
              <a:off x="7289800" y="402504"/>
              <a:ext cx="4478338" cy="605409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2"/>
            <p:cNvSpPr/>
            <p:nvPr/>
          </p:nvSpPr>
          <p:spPr>
            <a:xfrm rot="-5677511">
              <a:off x="4698738" y="1825165"/>
              <a:ext cx="3299348" cy="44132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62"/>
            <p:cNvSpPr/>
            <p:nvPr/>
          </p:nvSpPr>
          <p:spPr>
            <a:xfrm rot="-5400000">
              <a:off x="3786502" y="2802490"/>
              <a:ext cx="6054098" cy="1254125"/>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62"/>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2" name="Google Shape;62;p62"/>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2"/>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2"/>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600"/>
              <a:buNone/>
              <a:defRPr sz="2000" cap="none">
                <a:solidFill>
                  <a:schemeClr val="accent1"/>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5" name="Google Shape;65;p62"/>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2"/>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63"/>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1" name="Google Shape;71;p6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2" name="Google Shape;72;p6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3" name="Google Shape;73;p63"/>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4" name="Google Shape;74;p63"/>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3"/>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64"/>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4"/>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4"/>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2" name="Shape 82"/>
        <p:cNvGrpSpPr/>
        <p:nvPr/>
      </p:nvGrpSpPr>
      <p:grpSpPr>
        <a:xfrm>
          <a:off x="0" y="0"/>
          <a:ext cx="0" cy="0"/>
          <a:chOff x="0" y="0"/>
          <a:chExt cx="0" cy="0"/>
        </a:xfrm>
      </p:grpSpPr>
      <p:sp>
        <p:nvSpPr>
          <p:cNvPr id="83" name="Google Shape;83;p65"/>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5"/>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5"/>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7" name="Shape 87"/>
        <p:cNvGrpSpPr/>
        <p:nvPr/>
      </p:nvGrpSpPr>
      <p:grpSpPr>
        <a:xfrm>
          <a:off x="0" y="0"/>
          <a:ext cx="0" cy="0"/>
          <a:chOff x="0" y="0"/>
          <a:chExt cx="0" cy="0"/>
        </a:xfrm>
      </p:grpSpPr>
      <p:grpSp>
        <p:nvGrpSpPr>
          <p:cNvPr id="88" name="Google Shape;88;p66"/>
          <p:cNvGrpSpPr/>
          <p:nvPr/>
        </p:nvGrpSpPr>
        <p:grpSpPr>
          <a:xfrm>
            <a:off x="0" y="-1588"/>
            <a:ext cx="12192000" cy="6865938"/>
            <a:chOff x="0" y="-2373"/>
            <a:chExt cx="12192000" cy="6867027"/>
          </a:xfrm>
        </p:grpSpPr>
        <p:sp>
          <p:nvSpPr>
            <p:cNvPr id="89" name="Google Shape;89;p6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6"/>
            <p:cNvSpPr/>
            <p:nvPr/>
          </p:nvSpPr>
          <p:spPr>
            <a:xfrm>
              <a:off x="5713413" y="402504"/>
              <a:ext cx="6054725" cy="605409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6"/>
            <p:cNvSpPr/>
            <p:nvPr/>
          </p:nvSpPr>
          <p:spPr>
            <a:xfrm rot="-5677511">
              <a:off x="3140607" y="1825959"/>
              <a:ext cx="3299348" cy="439737"/>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66"/>
            <p:cNvSpPr/>
            <p:nvPr/>
          </p:nvSpPr>
          <p:spPr>
            <a:xfrm rot="-5400000">
              <a:off x="2229164" y="2802490"/>
              <a:ext cx="6054098" cy="1254125"/>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66"/>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9" name="Google Shape;99;p66"/>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6"/>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6"/>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2" name="Google Shape;102;p66"/>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20"/>
              <a:buNone/>
              <a:defRPr sz="1400">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3" name="Google Shape;103;p66"/>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6"/>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6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grpSp>
        <p:nvGrpSpPr>
          <p:cNvPr id="107" name="Google Shape;107;p67"/>
          <p:cNvGrpSpPr/>
          <p:nvPr/>
        </p:nvGrpSpPr>
        <p:grpSpPr>
          <a:xfrm>
            <a:off x="0" y="-1588"/>
            <a:ext cx="12192000" cy="6865938"/>
            <a:chOff x="0" y="-2373"/>
            <a:chExt cx="12192000" cy="6867027"/>
          </a:xfrm>
        </p:grpSpPr>
        <p:sp>
          <p:nvSpPr>
            <p:cNvPr id="108" name="Google Shape;108;p6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7"/>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7"/>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7"/>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7"/>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7"/>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7"/>
            <p:cNvSpPr/>
            <p:nvPr/>
          </p:nvSpPr>
          <p:spPr>
            <a:xfrm>
              <a:off x="6172200" y="402504"/>
              <a:ext cx="5595938" cy="605409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7"/>
            <p:cNvSpPr/>
            <p:nvPr/>
          </p:nvSpPr>
          <p:spPr>
            <a:xfrm rot="-5400000">
              <a:off x="3295170" y="2801697"/>
              <a:ext cx="6054098" cy="1255712"/>
            </a:xfrm>
            <a:custGeom>
              <a:rect b="b" l="l" r="r" t="t"/>
              <a:pathLst>
                <a:path extrusionOk="0" h="8000" w="10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67"/>
            <p:cNvSpPr/>
            <p:nvPr/>
          </p:nvSpPr>
          <p:spPr>
            <a:xfrm rot="-5677511">
              <a:off x="4203438" y="1825165"/>
              <a:ext cx="3299348" cy="441325"/>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67"/>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18" name="Google Shape;118;p67"/>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7"/>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7"/>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1" name="Google Shape;121;p67"/>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2" name="Google Shape;122;p67"/>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7"/>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6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58"/>
          <p:cNvGrpSpPr/>
          <p:nvPr/>
        </p:nvGrpSpPr>
        <p:grpSpPr>
          <a:xfrm>
            <a:off x="0" y="-1588"/>
            <a:ext cx="12192000" cy="6865938"/>
            <a:chOff x="0" y="-2373"/>
            <a:chExt cx="12192000" cy="6867027"/>
          </a:xfrm>
        </p:grpSpPr>
        <p:sp>
          <p:nvSpPr>
            <p:cNvPr id="7" name="Google Shape;7;p58"/>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5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5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5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8"/>
            <p:cNvSpPr/>
            <p:nvPr/>
          </p:nvSpPr>
          <p:spPr>
            <a:xfrm rot="-589932">
              <a:off x="8491538" y="1798139"/>
              <a:ext cx="3298825" cy="439807"/>
            </a:xfrm>
            <a:custGeom>
              <a:rect b="b" l="l" r="r" t="t"/>
              <a:pathLst>
                <a:path extrusionOk="0" h="5291" w="1000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58"/>
            <p:cNvSpPr/>
            <p:nvPr/>
          </p:nvSpPr>
          <p:spPr>
            <a:xfrm>
              <a:off x="458788" y="1866411"/>
              <a:ext cx="11277600" cy="4534619"/>
            </a:xfrm>
            <a:custGeom>
              <a:rect b="b" l="l" r="r" t="t"/>
              <a:pathLst>
                <a:path extrusionOk="0" h="2856" w="7104">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58"/>
            <p:cNvSpPr/>
            <p:nvPr/>
          </p:nvSpPr>
          <p:spPr>
            <a:xfrm>
              <a:off x="0" y="804"/>
              <a:ext cx="12192000" cy="685749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6" name="Google Shape;16;p58"/>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lt2"/>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lt2"/>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lt2"/>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lt2"/>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7" name="Google Shape;17;p58"/>
          <p:cNvSpPr txBox="1"/>
          <p:nvPr>
            <p:ph idx="1" type="body"/>
          </p:nvPr>
        </p:nvSpPr>
        <p:spPr>
          <a:xfrm>
            <a:off x="1155700" y="2603500"/>
            <a:ext cx="8761413" cy="3416300"/>
          </a:xfrm>
          <a:prstGeom prst="rect">
            <a:avLst/>
          </a:prstGeom>
          <a:noFill/>
          <a:ln>
            <a:noFill/>
          </a:ln>
        </p:spPr>
        <p:txBody>
          <a:bodyPr anchorCtr="0" anchor="t" bIns="45700" lIns="91425" spcFirstLastPara="1" rIns="91425" wrap="square" tIns="45700">
            <a:noAutofit/>
          </a:bodyPr>
          <a:lstStyle>
            <a:lvl1pPr indent="-391160" lvl="0" marL="457200" marR="0" rtl="0" algn="l">
              <a:lnSpc>
                <a:spcPct val="100000"/>
              </a:lnSpc>
              <a:spcBef>
                <a:spcPts val="1000"/>
              </a:spcBef>
              <a:spcAft>
                <a:spcPts val="0"/>
              </a:spcAft>
              <a:buClr>
                <a:schemeClr val="accent1"/>
              </a:buClr>
              <a:buSzPts val="2560"/>
              <a:buFont typeface="Noto Sans Symbols"/>
              <a:buChar char="►"/>
              <a:defRPr b="0" i="0" sz="3200" u="none" cap="none" strike="noStrike">
                <a:solidFill>
                  <a:srgbClr val="404040"/>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404040"/>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404040"/>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404040"/>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404040"/>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58"/>
          <p:cNvSpPr txBox="1"/>
          <p:nvPr>
            <p:ph idx="10" type="dt"/>
          </p:nvPr>
        </p:nvSpPr>
        <p:spPr>
          <a:xfrm>
            <a:off x="10650538" y="6394450"/>
            <a:ext cx="990600" cy="3048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 name="Google Shape;19;p58"/>
          <p:cNvSpPr txBox="1"/>
          <p:nvPr>
            <p:ph idx="11" type="ftr"/>
          </p:nvPr>
        </p:nvSpPr>
        <p:spPr>
          <a:xfrm>
            <a:off x="528638" y="6391275"/>
            <a:ext cx="3859212" cy="304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58"/>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zure.microsoft.com/en-gb/resources/cloud-computing-dictionary/what-is-machine-learning-platfor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onlinecourses.nptel.ac.in/noc22_cs73/preview" TargetMode="External"/><Relationship Id="rId4" Type="http://schemas.openxmlformats.org/officeDocument/2006/relationships/hyperlink" Target="https://onlinecourses.nptel.ac.in/noc22_cs97/preview" TargetMode="External"/><Relationship Id="rId5" Type="http://schemas.openxmlformats.org/officeDocument/2006/relationships/hyperlink" Target="https://onlinecourses.nptel.ac.in/noc22_ma40/preview"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hyperlink" Target="https://mktg.best/vu9av" TargetMode="External"/><Relationship Id="rId10" Type="http://schemas.openxmlformats.org/officeDocument/2006/relationships/hyperlink" Target="https://mktg.best/mfw2y" TargetMode="External"/><Relationship Id="rId12" Type="http://schemas.openxmlformats.org/officeDocument/2006/relationships/hyperlink" Target="https://mktg.best/sya9w"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mktg.best/9d0bf" TargetMode="External"/><Relationship Id="rId4" Type="http://schemas.openxmlformats.org/officeDocument/2006/relationships/hyperlink" Target="https://mktg.best/-17zl" TargetMode="External"/><Relationship Id="rId9" Type="http://schemas.openxmlformats.org/officeDocument/2006/relationships/hyperlink" Target="https://mktg.best/33gws" TargetMode="External"/><Relationship Id="rId5" Type="http://schemas.openxmlformats.org/officeDocument/2006/relationships/hyperlink" Target="https://mktg.best/mejob" TargetMode="External"/><Relationship Id="rId6" Type="http://schemas.openxmlformats.org/officeDocument/2006/relationships/hyperlink" Target="https://mktg.best/5sit7" TargetMode="External"/><Relationship Id="rId7" Type="http://schemas.openxmlformats.org/officeDocument/2006/relationships/hyperlink" Target="https://mktg.best/ap3bg" TargetMode="External"/><Relationship Id="rId8" Type="http://schemas.openxmlformats.org/officeDocument/2006/relationships/hyperlink" Target="https://mktg.best/nlni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YyKHwczZOMg" TargetMode="External"/><Relationship Id="rId4" Type="http://schemas.openxmlformats.org/officeDocument/2006/relationships/hyperlink" Target="https://elearningindustry.com/future-intelligent-assistants-in-online-training" TargetMode="External"/><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003300" y="1060450"/>
            <a:ext cx="10054527" cy="2677648"/>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475220"/>
              </a:buClr>
              <a:buSzPts val="4300"/>
              <a:buFont typeface="Gill Sans"/>
              <a:buNone/>
            </a:pPr>
            <a:r>
              <a:rPr lang="en-US"/>
              <a:t>Expectation Setting </a:t>
            </a:r>
            <a:br>
              <a:rPr lang="en-US"/>
            </a:br>
            <a:br>
              <a:rPr lang="en-US"/>
            </a:br>
            <a:r>
              <a:rPr lang="en-US" sz="4400"/>
              <a:t>Machine Learning– BCS602</a:t>
            </a:r>
            <a:endParaRPr sz="4400"/>
          </a:p>
        </p:txBody>
      </p:sp>
      <p:sp>
        <p:nvSpPr>
          <p:cNvPr id="255" name="Google Shape;255;p1"/>
          <p:cNvSpPr txBox="1"/>
          <p:nvPr>
            <p:ph idx="12" type="sldNum"/>
          </p:nvPr>
        </p:nvSpPr>
        <p:spPr>
          <a:xfrm>
            <a:off x="10350500" y="292100"/>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type="title"/>
          </p:nvPr>
        </p:nvSpPr>
        <p:spPr>
          <a:xfrm>
            <a:off x="773748" y="379813"/>
            <a:ext cx="999744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Difference</a:t>
            </a:r>
            <a:endParaRPr/>
          </a:p>
        </p:txBody>
      </p:sp>
      <p:pic>
        <p:nvPicPr>
          <p:cNvPr id="320" name="Google Shape;320;p33"/>
          <p:cNvPicPr preferRelativeResize="0"/>
          <p:nvPr/>
        </p:nvPicPr>
        <p:blipFill rotWithShape="1">
          <a:blip r:embed="rId3">
            <a:alphaModFix/>
          </a:blip>
          <a:srcRect b="0" l="0" r="0" t="0"/>
          <a:stretch/>
        </p:blipFill>
        <p:spPr>
          <a:xfrm>
            <a:off x="773749" y="1581240"/>
            <a:ext cx="10323742" cy="4325447"/>
          </a:xfrm>
          <a:prstGeom prst="rect">
            <a:avLst/>
          </a:prstGeom>
          <a:noFill/>
          <a:ln>
            <a:noFill/>
          </a:ln>
        </p:spPr>
      </p:pic>
      <p:pic>
        <p:nvPicPr>
          <p:cNvPr id="321" name="Google Shape;321;p33"/>
          <p:cNvPicPr preferRelativeResize="0"/>
          <p:nvPr/>
        </p:nvPicPr>
        <p:blipFill rotWithShape="1">
          <a:blip r:embed="rId4">
            <a:alphaModFix/>
          </a:blip>
          <a:srcRect b="0" l="0" r="0" t="0"/>
          <a:stretch/>
        </p:blipFill>
        <p:spPr>
          <a:xfrm>
            <a:off x="773748" y="5794701"/>
            <a:ext cx="10416539" cy="952783"/>
          </a:xfrm>
          <a:prstGeom prst="rect">
            <a:avLst/>
          </a:prstGeom>
          <a:noFill/>
          <a:ln>
            <a:noFill/>
          </a:ln>
        </p:spPr>
      </p:pic>
      <p:sp>
        <p:nvSpPr>
          <p:cNvPr id="322" name="Google Shape;322;p3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34"/>
          <p:cNvPicPr preferRelativeResize="0"/>
          <p:nvPr/>
        </p:nvPicPr>
        <p:blipFill rotWithShape="1">
          <a:blip r:embed="rId3">
            <a:alphaModFix/>
          </a:blip>
          <a:srcRect b="0" l="0" r="0" t="0"/>
          <a:stretch/>
        </p:blipFill>
        <p:spPr>
          <a:xfrm>
            <a:off x="3239729" y="2181985"/>
            <a:ext cx="5530199" cy="4503331"/>
          </a:xfrm>
          <a:prstGeom prst="rect">
            <a:avLst/>
          </a:prstGeom>
          <a:noFill/>
          <a:ln>
            <a:noFill/>
          </a:ln>
        </p:spPr>
      </p:pic>
      <p:sp>
        <p:nvSpPr>
          <p:cNvPr id="328" name="Google Shape;328;p34"/>
          <p:cNvSpPr txBox="1"/>
          <p:nvPr/>
        </p:nvSpPr>
        <p:spPr>
          <a:xfrm>
            <a:off x="805580" y="863570"/>
            <a:ext cx="921125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2"/>
                </a:solidFill>
                <a:latin typeface="Century Gothic"/>
                <a:ea typeface="Century Gothic"/>
                <a:cs typeface="Century Gothic"/>
                <a:sym typeface="Century Gothic"/>
              </a:rPr>
              <a:t>How Machine</a:t>
            </a:r>
            <a:r>
              <a:rPr b="1" i="0" lang="en-US" sz="2000" u="none" cap="none" strike="noStrike">
                <a:solidFill>
                  <a:srgbClr val="080809"/>
                </a:solidFill>
                <a:latin typeface="PT Serif"/>
                <a:ea typeface="PT Serif"/>
                <a:cs typeface="PT Serif"/>
                <a:sym typeface="PT Serif"/>
              </a:rPr>
              <a:t> </a:t>
            </a:r>
            <a:r>
              <a:rPr b="0" i="0" lang="en-US" sz="3600" u="none" cap="none" strike="noStrike">
                <a:solidFill>
                  <a:schemeClr val="lt2"/>
                </a:solidFill>
                <a:latin typeface="Century Gothic"/>
                <a:ea typeface="Century Gothic"/>
                <a:cs typeface="Century Gothic"/>
                <a:sym typeface="Century Gothic"/>
              </a:rPr>
              <a:t>Learning</a:t>
            </a:r>
            <a:r>
              <a:rPr b="1" i="0" lang="en-US" sz="2000" u="none" cap="none" strike="noStrike">
                <a:solidFill>
                  <a:srgbClr val="080809"/>
                </a:solidFill>
                <a:latin typeface="PT Serif"/>
                <a:ea typeface="PT Serif"/>
                <a:cs typeface="PT Serif"/>
                <a:sym typeface="PT Serif"/>
              </a:rPr>
              <a:t> </a:t>
            </a:r>
            <a:r>
              <a:rPr b="0" i="0" lang="en-US" sz="3600" u="none" cap="none" strike="noStrike">
                <a:solidFill>
                  <a:schemeClr val="lt2"/>
                </a:solidFill>
                <a:latin typeface="Century Gothic"/>
                <a:ea typeface="Century Gothic"/>
                <a:cs typeface="Century Gothic"/>
                <a:sym typeface="Century Gothic"/>
              </a:rPr>
              <a:t>Works</a:t>
            </a:r>
            <a:endParaRPr/>
          </a:p>
        </p:txBody>
      </p:sp>
      <p:sp>
        <p:nvSpPr>
          <p:cNvPr id="329" name="Google Shape;329;p3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32407"/>
              <a:buNone/>
            </a:pPr>
            <a:r>
              <a:rPr lang="en-US" sz="4800"/>
              <a:t>Examples: Supervised Learning</a:t>
            </a:r>
            <a:br>
              <a:rPr b="1" i="0" lang="en-US">
                <a:solidFill>
                  <a:srgbClr val="000000"/>
                </a:solidFill>
                <a:latin typeface="Arial"/>
                <a:ea typeface="Arial"/>
                <a:cs typeface="Arial"/>
                <a:sym typeface="Arial"/>
              </a:rPr>
            </a:br>
            <a:endParaRPr/>
          </a:p>
        </p:txBody>
      </p:sp>
      <p:sp>
        <p:nvSpPr>
          <p:cNvPr id="335" name="Google Shape;335;p35"/>
          <p:cNvSpPr txBox="1"/>
          <p:nvPr>
            <p:ph idx="1" type="body"/>
          </p:nvPr>
        </p:nvSpPr>
        <p:spPr>
          <a:xfrm>
            <a:off x="152958" y="2228129"/>
            <a:ext cx="9997440" cy="4800600"/>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b="1" i="0" lang="en-US">
                <a:solidFill>
                  <a:srgbClr val="000000"/>
                </a:solidFill>
                <a:latin typeface="Roboto"/>
                <a:ea typeface="Roboto"/>
                <a:cs typeface="Roboto"/>
                <a:sym typeface="Roboto"/>
              </a:rPr>
              <a:t>Is it a cat or a dog?</a:t>
            </a:r>
            <a:endParaRPr b="1" i="0">
              <a:solidFill>
                <a:srgbClr val="000000"/>
              </a:solidFill>
              <a:latin typeface="Roboto"/>
              <a:ea typeface="Roboto"/>
              <a:cs typeface="Roboto"/>
              <a:sym typeface="Roboto"/>
            </a:endParaRPr>
          </a:p>
        </p:txBody>
      </p:sp>
      <p:pic>
        <p:nvPicPr>
          <p:cNvPr id="336" name="Google Shape;336;p35"/>
          <p:cNvPicPr preferRelativeResize="0"/>
          <p:nvPr/>
        </p:nvPicPr>
        <p:blipFill rotWithShape="1">
          <a:blip r:embed="rId3">
            <a:alphaModFix/>
          </a:blip>
          <a:srcRect b="0" l="0" r="0" t="0"/>
          <a:stretch/>
        </p:blipFill>
        <p:spPr>
          <a:xfrm>
            <a:off x="3886201" y="2821769"/>
            <a:ext cx="7810308" cy="3751003"/>
          </a:xfrm>
          <a:prstGeom prst="rect">
            <a:avLst/>
          </a:prstGeom>
          <a:noFill/>
          <a:ln>
            <a:noFill/>
          </a:ln>
        </p:spPr>
      </p:pic>
      <p:sp>
        <p:nvSpPr>
          <p:cNvPr id="337" name="Google Shape;337;p3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6"/>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Example : Unsupervised Learning</a:t>
            </a:r>
            <a:endParaRPr/>
          </a:p>
        </p:txBody>
      </p:sp>
      <p:pic>
        <p:nvPicPr>
          <p:cNvPr id="343" name="Google Shape;343;p36"/>
          <p:cNvPicPr preferRelativeResize="0"/>
          <p:nvPr/>
        </p:nvPicPr>
        <p:blipFill rotWithShape="1">
          <a:blip r:embed="rId3">
            <a:alphaModFix/>
          </a:blip>
          <a:srcRect b="0" l="0" r="0" t="0"/>
          <a:stretch/>
        </p:blipFill>
        <p:spPr>
          <a:xfrm>
            <a:off x="1640465" y="2242139"/>
            <a:ext cx="9130723" cy="4320586"/>
          </a:xfrm>
          <a:prstGeom prst="rect">
            <a:avLst/>
          </a:prstGeom>
          <a:noFill/>
          <a:ln>
            <a:noFill/>
          </a:ln>
        </p:spPr>
      </p:pic>
      <p:sp>
        <p:nvSpPr>
          <p:cNvPr id="344" name="Google Shape;344;p3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ph type="title"/>
          </p:nvPr>
        </p:nvSpPr>
        <p:spPr>
          <a:xfrm>
            <a:off x="2623466" y="509889"/>
            <a:ext cx="999744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Reinforcement Learning</a:t>
            </a:r>
            <a:endParaRPr/>
          </a:p>
        </p:txBody>
      </p:sp>
      <p:sp>
        <p:nvSpPr>
          <p:cNvPr id="350" name="Google Shape;350;p37"/>
          <p:cNvSpPr txBox="1"/>
          <p:nvPr>
            <p:ph idx="1" type="body"/>
          </p:nvPr>
        </p:nvSpPr>
        <p:spPr>
          <a:xfrm>
            <a:off x="290945" y="2242153"/>
            <a:ext cx="11435481" cy="5295481"/>
          </a:xfrm>
          <a:prstGeom prst="rect">
            <a:avLst/>
          </a:prstGeom>
          <a:noFill/>
          <a:ln>
            <a:noFill/>
          </a:ln>
        </p:spPr>
        <p:txBody>
          <a:bodyPr anchorCtr="0" anchor="t" bIns="45700" lIns="91425" spcFirstLastPara="1" rIns="91425" wrap="square" tIns="45700">
            <a:normAutofit/>
          </a:bodyPr>
          <a:lstStyle/>
          <a:p>
            <a:pPr indent="-320040" lvl="0" marL="457200" rtl="0" algn="just">
              <a:lnSpc>
                <a:spcPct val="100000"/>
              </a:lnSpc>
              <a:spcBef>
                <a:spcPts val="1000"/>
              </a:spcBef>
              <a:spcAft>
                <a:spcPts val="0"/>
              </a:spcAft>
              <a:buSzPts val="1440"/>
              <a:buChar char="►"/>
            </a:pPr>
            <a:r>
              <a:rPr b="0" i="0" lang="en-US">
                <a:solidFill>
                  <a:srgbClr val="000000"/>
                </a:solidFill>
                <a:latin typeface="Inter"/>
                <a:ea typeface="Inter"/>
                <a:cs typeface="Inter"/>
                <a:sym typeface="Inter"/>
              </a:rPr>
              <a:t>Reinforcement Learning is a </a:t>
            </a:r>
            <a:r>
              <a:rPr b="0" i="0" lang="en-US">
                <a:solidFill>
                  <a:srgbClr val="FF0000"/>
                </a:solidFill>
                <a:latin typeface="Inter"/>
                <a:ea typeface="Inter"/>
                <a:cs typeface="Inter"/>
                <a:sym typeface="Inter"/>
              </a:rPr>
              <a:t>feedback-based Machine learning technique</a:t>
            </a:r>
            <a:r>
              <a:rPr b="0" i="0" lang="en-US">
                <a:solidFill>
                  <a:srgbClr val="000000"/>
                </a:solidFill>
                <a:latin typeface="Inter"/>
                <a:ea typeface="Inter"/>
                <a:cs typeface="Inter"/>
                <a:sym typeface="Inter"/>
              </a:rPr>
              <a:t> in which an agent learns to behave in an environment by performing the actions and seeing the results of actions.</a:t>
            </a:r>
            <a:endParaRPr b="0" i="0">
              <a:solidFill>
                <a:srgbClr val="202124"/>
              </a:solidFill>
              <a:latin typeface="arial"/>
              <a:ea typeface="arial"/>
              <a:cs typeface="arial"/>
              <a:sym typeface="arial"/>
            </a:endParaRPr>
          </a:p>
          <a:p>
            <a:pPr indent="-320040" lvl="0" marL="457200" rtl="0" algn="just">
              <a:lnSpc>
                <a:spcPct val="100000"/>
              </a:lnSpc>
              <a:spcBef>
                <a:spcPts val="1000"/>
              </a:spcBef>
              <a:spcAft>
                <a:spcPts val="0"/>
              </a:spcAft>
              <a:buSzPts val="1440"/>
              <a:buChar char="►"/>
            </a:pPr>
            <a:r>
              <a:rPr b="0" i="0" lang="en-US">
                <a:solidFill>
                  <a:srgbClr val="202124"/>
                </a:solidFill>
                <a:latin typeface="arial"/>
                <a:ea typeface="arial"/>
                <a:cs typeface="arial"/>
                <a:sym typeface="arial"/>
              </a:rPr>
              <a:t>"</a:t>
            </a:r>
            <a:r>
              <a:rPr lang="en-US">
                <a:solidFill>
                  <a:srgbClr val="000000"/>
                </a:solidFill>
                <a:latin typeface="Inter"/>
                <a:ea typeface="Inter"/>
                <a:cs typeface="Inter"/>
                <a:sym typeface="Inter"/>
              </a:rPr>
              <a:t>Reinforcement learning is a type of machine learning method where an </a:t>
            </a:r>
            <a:r>
              <a:rPr lang="en-US" u="sng">
                <a:solidFill>
                  <a:srgbClr val="000000"/>
                </a:solidFill>
                <a:latin typeface="Inter"/>
                <a:ea typeface="Inter"/>
                <a:cs typeface="Inter"/>
                <a:sym typeface="Inter"/>
              </a:rPr>
              <a:t>intelligent agent (computer program) interacts with the environment and learns to act within that</a:t>
            </a:r>
            <a:r>
              <a:rPr lang="en-US">
                <a:solidFill>
                  <a:srgbClr val="000000"/>
                </a:solidFill>
                <a:latin typeface="Inter"/>
                <a:ea typeface="Inter"/>
                <a:cs typeface="Inter"/>
                <a:sym typeface="Inter"/>
              </a:rPr>
              <a:t>." </a:t>
            </a:r>
            <a:r>
              <a:rPr lang="en-US">
                <a:solidFill>
                  <a:srgbClr val="FF0000"/>
                </a:solidFill>
                <a:latin typeface="Inter"/>
                <a:ea typeface="Inter"/>
                <a:cs typeface="Inter"/>
                <a:sym typeface="Inter"/>
              </a:rPr>
              <a:t>How a Robotic dog learns the movement of his arms is an example of Reinforcement learning</a:t>
            </a:r>
            <a:r>
              <a:rPr lang="en-US">
                <a:solidFill>
                  <a:srgbClr val="000000"/>
                </a:solidFill>
                <a:latin typeface="Inter"/>
                <a:ea typeface="Inter"/>
                <a:cs typeface="Inter"/>
                <a:sym typeface="Inter"/>
              </a:rPr>
              <a:t>.</a:t>
            </a:r>
            <a:endParaRPr>
              <a:solidFill>
                <a:srgbClr val="000000"/>
              </a:solidFill>
              <a:latin typeface="Inter"/>
              <a:ea typeface="Inter"/>
              <a:cs typeface="Inter"/>
              <a:sym typeface="Inter"/>
            </a:endParaRPr>
          </a:p>
        </p:txBody>
      </p:sp>
      <p:sp>
        <p:nvSpPr>
          <p:cNvPr id="351" name="Google Shape;351;p3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8"/>
          <p:cNvPicPr preferRelativeResize="0"/>
          <p:nvPr/>
        </p:nvPicPr>
        <p:blipFill rotWithShape="1">
          <a:blip r:embed="rId3">
            <a:alphaModFix/>
          </a:blip>
          <a:srcRect b="0" l="0" r="0" t="0"/>
          <a:stretch/>
        </p:blipFill>
        <p:spPr>
          <a:xfrm>
            <a:off x="3616919" y="2388247"/>
            <a:ext cx="5184181" cy="4469753"/>
          </a:xfrm>
          <a:prstGeom prst="rect">
            <a:avLst/>
          </a:prstGeom>
          <a:noFill/>
          <a:ln>
            <a:noFill/>
          </a:ln>
        </p:spPr>
      </p:pic>
      <p:sp>
        <p:nvSpPr>
          <p:cNvPr id="357" name="Google Shape;357;p38"/>
          <p:cNvSpPr txBox="1"/>
          <p:nvPr>
            <p:ph type="title"/>
          </p:nvPr>
        </p:nvSpPr>
        <p:spPr>
          <a:xfrm>
            <a:off x="1210289" y="492125"/>
            <a:ext cx="999744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Reinforcement Learning</a:t>
            </a:r>
            <a:endParaRPr/>
          </a:p>
        </p:txBody>
      </p:sp>
      <p:sp>
        <p:nvSpPr>
          <p:cNvPr id="358" name="Google Shape;358;p3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39"/>
          <p:cNvPicPr preferRelativeResize="0"/>
          <p:nvPr/>
        </p:nvPicPr>
        <p:blipFill rotWithShape="1">
          <a:blip r:embed="rId3">
            <a:alphaModFix/>
          </a:blip>
          <a:srcRect b="0" l="0" r="0" t="0"/>
          <a:stretch/>
        </p:blipFill>
        <p:spPr>
          <a:xfrm>
            <a:off x="2383265" y="2202873"/>
            <a:ext cx="7425469" cy="4448176"/>
          </a:xfrm>
          <a:prstGeom prst="rect">
            <a:avLst/>
          </a:prstGeom>
          <a:noFill/>
          <a:ln>
            <a:noFill/>
          </a:ln>
        </p:spPr>
      </p:pic>
      <p:sp>
        <p:nvSpPr>
          <p:cNvPr id="364" name="Google Shape;364;p3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3"/>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8611"/>
              <a:buNone/>
            </a:pPr>
            <a:r>
              <a:rPr lang="en-US" sz="3200"/>
              <a:t>Online Video Streaming (Netflix)</a:t>
            </a:r>
            <a:br>
              <a:rPr lang="en-US" sz="3200"/>
            </a:br>
            <a:endParaRPr sz="3200"/>
          </a:p>
        </p:txBody>
      </p:sp>
      <p:sp>
        <p:nvSpPr>
          <p:cNvPr id="370" name="Google Shape;370;p43"/>
          <p:cNvSpPr txBox="1"/>
          <p:nvPr>
            <p:ph idx="1" type="body"/>
          </p:nvPr>
        </p:nvSpPr>
        <p:spPr>
          <a:xfrm>
            <a:off x="979632" y="2468562"/>
            <a:ext cx="10232736" cy="3416300"/>
          </a:xfrm>
          <a:prstGeom prst="rect">
            <a:avLst/>
          </a:prstGeom>
          <a:noFill/>
          <a:ln>
            <a:noFill/>
          </a:ln>
        </p:spPr>
        <p:txBody>
          <a:bodyPr anchorCtr="0" anchor="t" bIns="45700" lIns="91425" spcFirstLastPara="1" rIns="91425" wrap="square" tIns="45700">
            <a:normAutofit fontScale="55000" lnSpcReduction="20000"/>
          </a:bodyPr>
          <a:lstStyle/>
          <a:p>
            <a:pPr indent="-320040" lvl="0" marL="457200" rtl="0" algn="l">
              <a:lnSpc>
                <a:spcPct val="100000"/>
              </a:lnSpc>
              <a:spcBef>
                <a:spcPts val="1000"/>
              </a:spcBef>
              <a:spcAft>
                <a:spcPts val="0"/>
              </a:spcAft>
              <a:buSzPct val="81818"/>
              <a:buChar char="►"/>
            </a:pPr>
            <a:r>
              <a:rPr b="0" i="0" lang="en-US">
                <a:solidFill>
                  <a:srgbClr val="4A4A4A"/>
                </a:solidFill>
                <a:latin typeface="Open Sans"/>
                <a:ea typeface="Open Sans"/>
                <a:cs typeface="Open Sans"/>
                <a:sym typeface="Open Sans"/>
              </a:rPr>
              <a:t>The Netflix algorithm constantly gathers massive amounts of data about users’ activities like:</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When you pause, rewind, or fast forward</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What day you watch content (TV Shows on Weekdays and Movies on Weekends)</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The Date and Time you watch</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When you pause and leave content (and if you ever come back)</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The ratings Given (about 4 million per day), Searches (about 3 million per day)</a:t>
            </a:r>
            <a:endParaRPr/>
          </a:p>
          <a:p>
            <a:pPr indent="-457200" lvl="0" marL="1350963" rtl="0" algn="l">
              <a:lnSpc>
                <a:spcPct val="100000"/>
              </a:lnSpc>
              <a:spcBef>
                <a:spcPts val="1000"/>
              </a:spcBef>
              <a:spcAft>
                <a:spcPts val="0"/>
              </a:spcAft>
              <a:buSzPct val="81818"/>
              <a:buFont typeface="Noto Sans Symbols"/>
              <a:buChar char="▪"/>
            </a:pPr>
            <a:r>
              <a:rPr b="0" i="0" lang="en-US">
                <a:solidFill>
                  <a:srgbClr val="4A4A4A"/>
                </a:solidFill>
                <a:latin typeface="Open Sans"/>
                <a:ea typeface="Open Sans"/>
                <a:cs typeface="Open Sans"/>
                <a:sym typeface="Open Sans"/>
              </a:rPr>
              <a:t>Browsing and Scrolling Behavior</a:t>
            </a:r>
            <a:endParaRPr/>
          </a:p>
          <a:p>
            <a:pPr indent="-228600" lvl="0" marL="457200" rtl="0" algn="l">
              <a:lnSpc>
                <a:spcPct val="100000"/>
              </a:lnSpc>
              <a:spcBef>
                <a:spcPts val="1000"/>
              </a:spcBef>
              <a:spcAft>
                <a:spcPts val="0"/>
              </a:spcAft>
              <a:buSzPct val="81818"/>
              <a:buNone/>
            </a:pPr>
            <a:r>
              <a:t/>
            </a:r>
            <a:endParaRPr/>
          </a:p>
        </p:txBody>
      </p:sp>
      <p:pic>
        <p:nvPicPr>
          <p:cNvPr id="371" name="Google Shape;371;p43"/>
          <p:cNvPicPr preferRelativeResize="0"/>
          <p:nvPr/>
        </p:nvPicPr>
        <p:blipFill rotWithShape="1">
          <a:blip r:embed="rId3">
            <a:alphaModFix/>
          </a:blip>
          <a:srcRect b="0" l="0" r="0" t="0"/>
          <a:stretch/>
        </p:blipFill>
        <p:spPr>
          <a:xfrm>
            <a:off x="10406634" y="46038"/>
            <a:ext cx="1504950" cy="1371600"/>
          </a:xfrm>
          <a:prstGeom prst="rect">
            <a:avLst/>
          </a:prstGeom>
          <a:noFill/>
          <a:ln>
            <a:noFill/>
          </a:ln>
        </p:spPr>
      </p:pic>
      <p:sp>
        <p:nvSpPr>
          <p:cNvPr id="372" name="Google Shape;372;p4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9"/>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Course Objectives</a:t>
            </a:r>
            <a:endParaRPr/>
          </a:p>
        </p:txBody>
      </p:sp>
      <p:sp>
        <p:nvSpPr>
          <p:cNvPr id="378" name="Google Shape;378;p9"/>
          <p:cNvSpPr txBox="1"/>
          <p:nvPr>
            <p:ph idx="1" type="body"/>
          </p:nvPr>
        </p:nvSpPr>
        <p:spPr>
          <a:xfrm>
            <a:off x="945325" y="2323575"/>
            <a:ext cx="10477500" cy="4305900"/>
          </a:xfrm>
          <a:prstGeom prst="rect">
            <a:avLst/>
          </a:prstGeom>
          <a:noFill/>
          <a:ln>
            <a:noFill/>
          </a:ln>
        </p:spPr>
        <p:txBody>
          <a:bodyPr anchorCtr="0" anchor="t" bIns="45700" lIns="91425" spcFirstLastPara="1" rIns="91425" wrap="square" tIns="45700">
            <a:normAutofit fontScale="62500" lnSpcReduction="10000"/>
          </a:bodyPr>
          <a:lstStyle/>
          <a:p>
            <a:pPr indent="-367574" lvl="0" marL="457200" rtl="0" algn="l">
              <a:spcBef>
                <a:spcPts val="600"/>
              </a:spcBef>
              <a:spcAft>
                <a:spcPts val="0"/>
              </a:spcAft>
              <a:buSzPct val="89008"/>
              <a:buChar char="⚫"/>
            </a:pPr>
            <a:r>
              <a:rPr lang="en-US" sz="3934"/>
              <a:t>To introduce the fundamental concepts and techniques of machine learning.</a:t>
            </a:r>
            <a:endParaRPr sz="3934"/>
          </a:p>
          <a:p>
            <a:pPr indent="-367574" lvl="0" marL="457200" rtl="0" algn="l">
              <a:spcBef>
                <a:spcPts val="600"/>
              </a:spcBef>
              <a:spcAft>
                <a:spcPts val="0"/>
              </a:spcAft>
              <a:buSzPct val="89008"/>
              <a:buChar char="⚫"/>
            </a:pPr>
            <a:r>
              <a:rPr lang="en-US" sz="3934"/>
              <a:t>T</a:t>
            </a:r>
            <a:r>
              <a:rPr lang="en-US" sz="3934"/>
              <a:t>o understanding of various types of machine learning and the challenges faced in realworld applications.</a:t>
            </a:r>
            <a:endParaRPr sz="3934"/>
          </a:p>
          <a:p>
            <a:pPr indent="-367574" lvl="0" marL="457200" rtl="0" algn="l">
              <a:spcBef>
                <a:spcPts val="600"/>
              </a:spcBef>
              <a:spcAft>
                <a:spcPts val="0"/>
              </a:spcAft>
              <a:buSzPct val="89008"/>
              <a:buChar char="⚫"/>
            </a:pPr>
            <a:r>
              <a:rPr lang="en-US" sz="3934"/>
              <a:t>To familiarize the machine learning algorithms such as regression, decision trees, Bayesian models, clustering, and neural networks.</a:t>
            </a:r>
            <a:endParaRPr sz="3934"/>
          </a:p>
          <a:p>
            <a:pPr indent="-367574" lvl="0" marL="457200" rtl="0" algn="l">
              <a:spcBef>
                <a:spcPts val="600"/>
              </a:spcBef>
              <a:spcAft>
                <a:spcPts val="0"/>
              </a:spcAft>
              <a:buSzPct val="89008"/>
              <a:buChar char="⚫"/>
            </a:pPr>
            <a:r>
              <a:rPr lang="en-US" sz="3934"/>
              <a:t>To explore advanced concept like reinforcement learning and provide practical insight into its applications.</a:t>
            </a:r>
            <a:endParaRPr sz="3934"/>
          </a:p>
          <a:p>
            <a:pPr indent="-367574" lvl="0" marL="457200" rtl="0" algn="l">
              <a:spcBef>
                <a:spcPts val="600"/>
              </a:spcBef>
              <a:spcAft>
                <a:spcPts val="0"/>
              </a:spcAft>
              <a:buSzPct val="89008"/>
              <a:buChar char="⚫"/>
            </a:pPr>
            <a:r>
              <a:rPr lang="en-US" sz="3934"/>
              <a:t>To enable students to model and evaluate machine learning solutions for different types of problems.</a:t>
            </a:r>
            <a:endParaRPr sz="3934"/>
          </a:p>
          <a:p>
            <a:pPr indent="0" lvl="0" marL="0" rtl="0" algn="l">
              <a:lnSpc>
                <a:spcPct val="100000"/>
              </a:lnSpc>
              <a:spcBef>
                <a:spcPts val="600"/>
              </a:spcBef>
              <a:spcAft>
                <a:spcPts val="0"/>
              </a:spcAft>
              <a:buNone/>
            </a:pPr>
            <a:r>
              <a:t/>
            </a:r>
            <a:endParaRPr/>
          </a:p>
        </p:txBody>
      </p:sp>
      <p:sp>
        <p:nvSpPr>
          <p:cNvPr id="379" name="Google Shape;379;p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0"/>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Pre-requisites</a:t>
            </a:r>
            <a:endParaRPr/>
          </a:p>
        </p:txBody>
      </p:sp>
      <p:sp>
        <p:nvSpPr>
          <p:cNvPr id="385" name="Google Shape;385;p10"/>
          <p:cNvSpPr txBox="1"/>
          <p:nvPr>
            <p:ph idx="1" type="body"/>
          </p:nvPr>
        </p:nvSpPr>
        <p:spPr>
          <a:xfrm>
            <a:off x="1155700" y="2603500"/>
            <a:ext cx="8761413" cy="34163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2560"/>
              <a:buChar char="⚫"/>
            </a:pPr>
            <a:r>
              <a:rPr lang="en-US"/>
              <a:t>Probability and statistics</a:t>
            </a:r>
            <a:endParaRPr/>
          </a:p>
          <a:p>
            <a:pPr indent="-283464" lvl="0" marL="365760" rtl="0" algn="l">
              <a:lnSpc>
                <a:spcPct val="100000"/>
              </a:lnSpc>
              <a:spcBef>
                <a:spcPts val="600"/>
              </a:spcBef>
              <a:spcAft>
                <a:spcPts val="0"/>
              </a:spcAft>
              <a:buSzPts val="2560"/>
              <a:buChar char="⚫"/>
            </a:pPr>
            <a:r>
              <a:rPr lang="en-US"/>
              <a:t>Linear Algebra</a:t>
            </a:r>
            <a:endParaRPr/>
          </a:p>
          <a:p>
            <a:pPr indent="-283464" lvl="0" marL="365760" rtl="0" algn="l">
              <a:lnSpc>
                <a:spcPct val="100000"/>
              </a:lnSpc>
              <a:spcBef>
                <a:spcPts val="600"/>
              </a:spcBef>
              <a:spcAft>
                <a:spcPts val="0"/>
              </a:spcAft>
              <a:buSzPts val="2560"/>
              <a:buChar char="⚫"/>
            </a:pPr>
            <a:r>
              <a:rPr lang="en-US"/>
              <a:t>Calculus</a:t>
            </a:r>
            <a:endParaRPr/>
          </a:p>
        </p:txBody>
      </p:sp>
      <p:sp>
        <p:nvSpPr>
          <p:cNvPr id="386" name="Google Shape;386;p1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
          <p:cNvSpPr txBox="1"/>
          <p:nvPr>
            <p:ph type="title"/>
          </p:nvPr>
        </p:nvSpPr>
        <p:spPr>
          <a:xfrm>
            <a:off x="3093112" y="703499"/>
            <a:ext cx="999744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AI &amp; ML Introduction</a:t>
            </a:r>
            <a:endParaRPr/>
          </a:p>
        </p:txBody>
      </p:sp>
      <p:sp>
        <p:nvSpPr>
          <p:cNvPr id="261" name="Google Shape;261;p2"/>
          <p:cNvSpPr txBox="1"/>
          <p:nvPr>
            <p:ph idx="1" type="body"/>
          </p:nvPr>
        </p:nvSpPr>
        <p:spPr>
          <a:xfrm>
            <a:off x="548363" y="2178095"/>
            <a:ext cx="11095274" cy="5235191"/>
          </a:xfrm>
          <a:prstGeom prst="rect">
            <a:avLst/>
          </a:prstGeom>
          <a:noFill/>
          <a:ln>
            <a:noFill/>
          </a:ln>
        </p:spPr>
        <p:txBody>
          <a:bodyPr anchorCtr="0" anchor="t" bIns="45700" lIns="91425" spcFirstLastPara="1" rIns="91425" wrap="square" tIns="45700">
            <a:normAutofit/>
          </a:bodyPr>
          <a:lstStyle/>
          <a:p>
            <a:pPr indent="-320040" lvl="0" marL="457200" rtl="0" algn="just">
              <a:lnSpc>
                <a:spcPct val="100000"/>
              </a:lnSpc>
              <a:spcBef>
                <a:spcPts val="1000"/>
              </a:spcBef>
              <a:spcAft>
                <a:spcPts val="0"/>
              </a:spcAft>
              <a:buSzPts val="1440"/>
              <a:buChar char="►"/>
            </a:pPr>
            <a:r>
              <a:rPr b="0" i="0" lang="en-US" u="sng">
                <a:solidFill>
                  <a:srgbClr val="151515"/>
                </a:solidFill>
                <a:latin typeface="Red Hat Text"/>
                <a:ea typeface="Red Hat Text"/>
                <a:cs typeface="Red Hat Text"/>
                <a:sym typeface="Red Hat Text"/>
              </a:rPr>
              <a:t>Artificial intelligence</a:t>
            </a:r>
            <a:r>
              <a:rPr b="0" i="0" lang="en-US">
                <a:solidFill>
                  <a:srgbClr val="151515"/>
                </a:solidFill>
                <a:latin typeface="Red Hat Text"/>
                <a:ea typeface="Red Hat Text"/>
                <a:cs typeface="Red Hat Text"/>
                <a:sym typeface="Red Hat Text"/>
              </a:rPr>
              <a:t> generally refers to processes and algorithms that are able to simulate human intelligence.</a:t>
            </a:r>
            <a:endParaRPr/>
          </a:p>
          <a:p>
            <a:pPr indent="-320040" lvl="0" marL="457200" rtl="0" algn="just">
              <a:lnSpc>
                <a:spcPct val="100000"/>
              </a:lnSpc>
              <a:spcBef>
                <a:spcPts val="1000"/>
              </a:spcBef>
              <a:spcAft>
                <a:spcPts val="0"/>
              </a:spcAft>
              <a:buSzPts val="1440"/>
              <a:buChar char="►"/>
            </a:pPr>
            <a:r>
              <a:rPr lang="en-US">
                <a:solidFill>
                  <a:srgbClr val="151515"/>
                </a:solidFill>
                <a:latin typeface="Red Hat Text"/>
                <a:ea typeface="Red Hat Text"/>
                <a:cs typeface="Red Hat Text"/>
                <a:sym typeface="Red Hat Text"/>
              </a:rPr>
              <a:t>Ex: </a:t>
            </a:r>
            <a:r>
              <a:rPr b="0" i="0" lang="en-US">
                <a:solidFill>
                  <a:srgbClr val="333333"/>
                </a:solidFill>
                <a:latin typeface="Inter"/>
                <a:ea typeface="Inter"/>
                <a:cs typeface="Inter"/>
                <a:sym typeface="Inter"/>
              </a:rPr>
              <a:t>Intelligent humanoid robot</a:t>
            </a:r>
            <a:r>
              <a:rPr b="0" i="0" lang="en-US">
                <a:solidFill>
                  <a:srgbClr val="151515"/>
                </a:solidFill>
                <a:latin typeface="Red Hat Text"/>
                <a:ea typeface="Red Hat Text"/>
                <a:cs typeface="Red Hat Text"/>
                <a:sym typeface="Red Hat Text"/>
              </a:rPr>
              <a:t>, personal assistant programs.</a:t>
            </a:r>
            <a:endParaRPr/>
          </a:p>
          <a:p>
            <a:pPr indent="-320040" lvl="0" marL="457200" rtl="0" algn="just">
              <a:lnSpc>
                <a:spcPct val="100000"/>
              </a:lnSpc>
              <a:spcBef>
                <a:spcPts val="1000"/>
              </a:spcBef>
              <a:spcAft>
                <a:spcPts val="0"/>
              </a:spcAft>
              <a:buSzPts val="1440"/>
              <a:buChar char="►"/>
            </a:pPr>
            <a:r>
              <a:rPr lang="en-US" u="sng">
                <a:solidFill>
                  <a:srgbClr val="151515"/>
                </a:solidFill>
                <a:latin typeface="Red Hat Text"/>
                <a:ea typeface="Red Hat Text"/>
                <a:cs typeface="Red Hat Text"/>
                <a:sym typeface="Red Hat Text"/>
                <a:hlinkClick r:id="rId3">
                  <a:extLst>
                    <a:ext uri="{A12FA001-AC4F-418D-AE19-62706E023703}">
                      <ahyp:hlinkClr val="tx"/>
                    </a:ext>
                  </a:extLst>
                </a:hlinkClick>
              </a:rPr>
              <a:t>Machine learning</a:t>
            </a:r>
            <a:r>
              <a:rPr lang="en-US">
                <a:solidFill>
                  <a:srgbClr val="151515"/>
                </a:solidFill>
                <a:latin typeface="Red Hat Text"/>
                <a:ea typeface="Red Hat Text"/>
                <a:cs typeface="Red Hat Text"/>
                <a:sym typeface="Red Hat Text"/>
              </a:rPr>
              <a:t> is an application of AI. It’s the process of using mathematical models of data to help a computer learn without direct instruction</a:t>
            </a:r>
            <a:endParaRPr/>
          </a:p>
          <a:p>
            <a:pPr indent="-320040" lvl="0" marL="457200" rtl="0" algn="just">
              <a:lnSpc>
                <a:spcPct val="100000"/>
              </a:lnSpc>
              <a:spcBef>
                <a:spcPts val="1000"/>
              </a:spcBef>
              <a:spcAft>
                <a:spcPts val="0"/>
              </a:spcAft>
              <a:buSzPts val="1440"/>
              <a:buChar char="►"/>
            </a:pPr>
            <a:r>
              <a:rPr lang="en-US">
                <a:solidFill>
                  <a:srgbClr val="151515"/>
                </a:solidFill>
                <a:latin typeface="Red Hat Text"/>
                <a:ea typeface="Red Hat Text"/>
                <a:cs typeface="Red Hat Text"/>
                <a:sym typeface="Red Hat Text"/>
              </a:rPr>
              <a:t>Ex: Google search algorithms, Facebook auto friend tagging suggestions</a:t>
            </a:r>
            <a:endParaRPr>
              <a:solidFill>
                <a:srgbClr val="151515"/>
              </a:solidFill>
              <a:latin typeface="Red Hat Text"/>
              <a:ea typeface="Red Hat Text"/>
              <a:cs typeface="Red Hat Text"/>
              <a:sym typeface="Red Hat Text"/>
            </a:endParaRPr>
          </a:p>
        </p:txBody>
      </p:sp>
      <p:sp>
        <p:nvSpPr>
          <p:cNvPr id="262" name="Google Shape;262;p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1"/>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Course Outcomes</a:t>
            </a:r>
            <a:endParaRPr/>
          </a:p>
        </p:txBody>
      </p:sp>
      <p:sp>
        <p:nvSpPr>
          <p:cNvPr id="392" name="Google Shape;392;p11"/>
          <p:cNvSpPr txBox="1"/>
          <p:nvPr>
            <p:ph idx="1" type="body"/>
          </p:nvPr>
        </p:nvSpPr>
        <p:spPr>
          <a:xfrm>
            <a:off x="586032" y="2271579"/>
            <a:ext cx="11232573" cy="451104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2560"/>
              <a:buNone/>
            </a:pPr>
            <a:r>
              <a:rPr b="1" lang="en-US"/>
              <a:t>By the end of this course, students will be able to :</a:t>
            </a:r>
            <a:endParaRPr/>
          </a:p>
          <a:p>
            <a:pPr indent="-320040" lvl="0" marL="457200" rtl="0" algn="l">
              <a:lnSpc>
                <a:spcPct val="100000"/>
              </a:lnSpc>
              <a:spcBef>
                <a:spcPts val="1000"/>
              </a:spcBef>
              <a:spcAft>
                <a:spcPts val="0"/>
              </a:spcAft>
              <a:buSzPts val="1440"/>
              <a:buChar char="►"/>
            </a:pPr>
            <a:r>
              <a:rPr b="0" i="0" lang="en-US" sz="1800" u="none" strike="noStrike">
                <a:latin typeface="Cambria"/>
                <a:ea typeface="Cambria"/>
                <a:cs typeface="Cambria"/>
                <a:sym typeface="Cambria"/>
              </a:rPr>
              <a:t>CO1. Describe the machine learning techniques, their types and data analysis framework.</a:t>
            </a:r>
            <a:endParaRPr/>
          </a:p>
          <a:p>
            <a:pPr indent="-320040" lvl="0" marL="457200" rtl="0" algn="l">
              <a:lnSpc>
                <a:spcPct val="100000"/>
              </a:lnSpc>
              <a:spcBef>
                <a:spcPts val="1000"/>
              </a:spcBef>
              <a:spcAft>
                <a:spcPts val="0"/>
              </a:spcAft>
              <a:buSzPts val="1440"/>
              <a:buChar char="►"/>
            </a:pPr>
            <a:r>
              <a:rPr b="0" i="0" lang="en-US" sz="1800" u="none" strike="noStrike">
                <a:latin typeface="Cambria"/>
                <a:ea typeface="Cambria"/>
                <a:cs typeface="Cambria"/>
                <a:sym typeface="Cambria"/>
              </a:rPr>
              <a:t>CO2. Apply mathematical concepts for feature engineering and perform dimensionality reduction to enhance model performance.</a:t>
            </a:r>
            <a:endParaRPr/>
          </a:p>
          <a:p>
            <a:pPr indent="-320040" lvl="0" marL="457200" rtl="0" algn="l">
              <a:lnSpc>
                <a:spcPct val="100000"/>
              </a:lnSpc>
              <a:spcBef>
                <a:spcPts val="1000"/>
              </a:spcBef>
              <a:spcAft>
                <a:spcPts val="0"/>
              </a:spcAft>
              <a:buSzPts val="1440"/>
              <a:buChar char="►"/>
            </a:pPr>
            <a:r>
              <a:rPr b="0" i="0" lang="en-US" sz="1800" u="none" strike="noStrike">
                <a:latin typeface="Cambria"/>
                <a:ea typeface="Cambria"/>
                <a:cs typeface="Cambria"/>
                <a:sym typeface="Cambria"/>
              </a:rPr>
              <a:t>CO3. Develop similarity-based learning models and regression models for solving classification and prediction tasks.</a:t>
            </a:r>
            <a:endParaRPr/>
          </a:p>
          <a:p>
            <a:pPr indent="-320040" lvl="0" marL="457200" rtl="0" algn="l">
              <a:lnSpc>
                <a:spcPct val="100000"/>
              </a:lnSpc>
              <a:spcBef>
                <a:spcPts val="1000"/>
              </a:spcBef>
              <a:spcAft>
                <a:spcPts val="0"/>
              </a:spcAft>
              <a:buSzPts val="1440"/>
              <a:buChar char="►"/>
            </a:pPr>
            <a:r>
              <a:rPr b="0" i="0" lang="en-US" sz="1800" u="none" strike="noStrike">
                <a:latin typeface="Cambria"/>
                <a:ea typeface="Cambria"/>
                <a:cs typeface="Cambria"/>
                <a:sym typeface="Cambria"/>
              </a:rPr>
              <a:t>CO4. Build probabilistic learning models and design neural network models using perceptrons and multilayer architectures</a:t>
            </a:r>
            <a:endParaRPr/>
          </a:p>
          <a:p>
            <a:pPr indent="-320040" lvl="0" marL="457200" rtl="0" algn="l">
              <a:lnSpc>
                <a:spcPct val="100000"/>
              </a:lnSpc>
              <a:spcBef>
                <a:spcPts val="1000"/>
              </a:spcBef>
              <a:spcAft>
                <a:spcPts val="0"/>
              </a:spcAft>
              <a:buSzPts val="1440"/>
              <a:buChar char="►"/>
            </a:pPr>
            <a:r>
              <a:rPr b="0" i="0" lang="en-US" sz="1800" u="none" strike="noStrike">
                <a:latin typeface="Cambria"/>
                <a:ea typeface="Cambria"/>
                <a:cs typeface="Cambria"/>
                <a:sym typeface="Cambria"/>
              </a:rPr>
              <a:t>CO5. Utilize clustering algorithms to identify patterns in data and implement reinforcement learning techniques</a:t>
            </a:r>
            <a:r>
              <a:rPr b="0" i="0" lang="en-US" sz="1800" u="none" strike="noStrike">
                <a:solidFill>
                  <a:srgbClr val="000000"/>
                </a:solidFill>
                <a:latin typeface="Cambria"/>
                <a:ea typeface="Cambria"/>
                <a:cs typeface="Cambria"/>
                <a:sym typeface="Cambria"/>
              </a:rPr>
              <a:t>	</a:t>
            </a:r>
            <a:endParaRPr/>
          </a:p>
          <a:p>
            <a:pPr indent="-283464" lvl="0" marL="365760" rtl="0" algn="l">
              <a:lnSpc>
                <a:spcPct val="100000"/>
              </a:lnSpc>
              <a:spcBef>
                <a:spcPts val="600"/>
              </a:spcBef>
              <a:spcAft>
                <a:spcPts val="0"/>
              </a:spcAft>
              <a:buSzPts val="2560"/>
              <a:buNone/>
            </a:pPr>
            <a:r>
              <a:t/>
            </a:r>
            <a:endParaRPr/>
          </a:p>
        </p:txBody>
      </p:sp>
      <p:sp>
        <p:nvSpPr>
          <p:cNvPr id="393" name="Google Shape;393;p1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6"/>
          <p:cNvSpPr txBox="1"/>
          <p:nvPr>
            <p:ph type="title"/>
          </p:nvPr>
        </p:nvSpPr>
        <p:spPr>
          <a:xfrm>
            <a:off x="875145" y="709612"/>
            <a:ext cx="9152082"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132716"/>
              <a:buNone/>
            </a:pPr>
            <a:r>
              <a:rPr lang="en-US"/>
              <a:t>Program Outcomes as defined by NBA (PO)</a:t>
            </a:r>
            <a:endParaRPr/>
          </a:p>
        </p:txBody>
      </p:sp>
      <p:sp>
        <p:nvSpPr>
          <p:cNvPr id="399" name="Google Shape;399;p46"/>
          <p:cNvSpPr txBox="1"/>
          <p:nvPr>
            <p:ph idx="1" type="body"/>
          </p:nvPr>
        </p:nvSpPr>
        <p:spPr>
          <a:xfrm>
            <a:off x="374574" y="2015207"/>
            <a:ext cx="11442851" cy="5314741"/>
          </a:xfrm>
          <a:prstGeom prst="rect">
            <a:avLst/>
          </a:prstGeom>
          <a:noFill/>
          <a:ln>
            <a:noFill/>
          </a:ln>
        </p:spPr>
        <p:txBody>
          <a:bodyPr anchorCtr="0" anchor="t" bIns="45700" lIns="91425" spcFirstLastPara="1" rIns="91425" wrap="square" tIns="45700">
            <a:normAutofit/>
          </a:bodyPr>
          <a:lstStyle/>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1. Engineering knowledge: Apply the knowledge of mathematics, science, engineering fundamentals, and an engineering specialization to the solution of complex engineering problems.</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br>
              <a:rPr b="0" lang="en-US" sz="2000"/>
            </a:br>
            <a:r>
              <a:rPr b="0" i="0" lang="en-US" sz="2000" u="none" strike="noStrike">
                <a:solidFill>
                  <a:srgbClr val="000000"/>
                </a:solidFill>
                <a:latin typeface="Times New Roman"/>
                <a:ea typeface="Times New Roman"/>
                <a:cs typeface="Times New Roman"/>
                <a:sym typeface="Times New Roman"/>
              </a:rPr>
              <a:t>2. Problem analysis: Identify, formulate, review research literature, and analyze complex engineering problems reaching substantiated conclusions using first principles of mathematics, natural sciences, and engineering sciences.</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r>
              <a:t/>
            </a:r>
            <a:endParaRPr b="0" i="0" sz="2000" u="none" strike="noStrike">
              <a:solidFill>
                <a:srgbClr val="000000"/>
              </a:solidFill>
              <a:latin typeface="Times New Roman"/>
              <a:ea typeface="Times New Roman"/>
              <a:cs typeface="Times New Roman"/>
              <a:sym typeface="Times New Roman"/>
            </a:endParaRPr>
          </a:p>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3. Design/development of solutions: Design solutions for complex engineering problems and design system components or processes that meet the specified needs with appropriate consideration for the public health and safety, and the cultural, societal, and environmental considerations.</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r>
              <a:t/>
            </a:r>
            <a:endParaRPr i="0" sz="2000" u="none" strike="noStrike">
              <a:solidFill>
                <a:srgbClr val="000000"/>
              </a:solidFill>
              <a:latin typeface="Times New Roman"/>
              <a:ea typeface="Times New Roman"/>
              <a:cs typeface="Times New Roman"/>
              <a:sym typeface="Times New Roman"/>
            </a:endParaRPr>
          </a:p>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4. Conduct investigations of complex problems: Use research-based knowledge and research methods including design of experiments, analysis and interpretation of data, and synthesis of the information to provide valid conclusions.</a:t>
            </a:r>
            <a:endParaRPr b="0" i="0" sz="2000" u="none" strike="noStrike">
              <a:solidFill>
                <a:srgbClr val="ACD433"/>
              </a:solidFill>
              <a:latin typeface="Noto Sans Symbols"/>
              <a:ea typeface="Noto Sans Symbols"/>
              <a:cs typeface="Noto Sans Symbols"/>
              <a:sym typeface="Noto Sans Symbols"/>
            </a:endParaRPr>
          </a:p>
          <a:p>
            <a:pPr indent="-228600" lvl="0" marL="457200" rtl="0" algn="l">
              <a:lnSpc>
                <a:spcPct val="100000"/>
              </a:lnSpc>
              <a:spcBef>
                <a:spcPts val="1000"/>
              </a:spcBef>
              <a:spcAft>
                <a:spcPts val="0"/>
              </a:spcAft>
              <a:buSzPts val="1440"/>
              <a:buNone/>
            </a:pPr>
            <a:r>
              <a:t/>
            </a:r>
            <a:endParaRPr/>
          </a:p>
        </p:txBody>
      </p:sp>
      <p:sp>
        <p:nvSpPr>
          <p:cNvPr id="400" name="Google Shape;400;p4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7"/>
          <p:cNvSpPr txBox="1"/>
          <p:nvPr>
            <p:ph type="title"/>
          </p:nvPr>
        </p:nvSpPr>
        <p:spPr>
          <a:xfrm>
            <a:off x="760845" y="679450"/>
            <a:ext cx="9196388"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132716"/>
              <a:buNone/>
            </a:pPr>
            <a:r>
              <a:rPr lang="en-US"/>
              <a:t>Program Outcomes as defined by NBA (PO)</a:t>
            </a:r>
            <a:endParaRPr/>
          </a:p>
        </p:txBody>
      </p:sp>
      <p:sp>
        <p:nvSpPr>
          <p:cNvPr id="406" name="Google Shape;406;p47"/>
          <p:cNvSpPr txBox="1"/>
          <p:nvPr>
            <p:ph idx="1" type="body"/>
          </p:nvPr>
        </p:nvSpPr>
        <p:spPr>
          <a:xfrm>
            <a:off x="461812" y="1762125"/>
            <a:ext cx="11268375" cy="4800600"/>
          </a:xfrm>
          <a:prstGeom prst="rect">
            <a:avLst/>
          </a:prstGeom>
          <a:noFill/>
          <a:ln>
            <a:noFill/>
          </a:ln>
        </p:spPr>
        <p:txBody>
          <a:bodyPr anchorCtr="0" anchor="t" bIns="45700" lIns="91425" spcFirstLastPara="1" rIns="91425" wrap="square" tIns="45700">
            <a:normAutofit fontScale="92500" lnSpcReduction="10000"/>
          </a:bodyPr>
          <a:lstStyle/>
          <a:p>
            <a:pPr indent="0" lvl="0" marL="137160" rtl="0" algn="just">
              <a:lnSpc>
                <a:spcPct val="100000"/>
              </a:lnSpc>
              <a:spcBef>
                <a:spcPts val="600"/>
              </a:spcBef>
              <a:spcAft>
                <a:spcPts val="0"/>
              </a:spcAft>
              <a:buSzPct val="64864"/>
              <a:buNone/>
            </a:pPr>
            <a:r>
              <a:rPr b="0" i="0" lang="en-US" sz="2400" u="none" strike="noStrike">
                <a:solidFill>
                  <a:srgbClr val="000000"/>
                </a:solidFill>
                <a:latin typeface="Times New Roman"/>
                <a:ea typeface="Times New Roman"/>
                <a:cs typeface="Times New Roman"/>
                <a:sym typeface="Times New Roman"/>
              </a:rPr>
              <a:t>5. Modern tool usage: Create, select, and apply appropriate techniques, resources, and modern engineering and IT tools including prediction and modeling to complex engineering activities with an understanding of the limitations.</a:t>
            </a:r>
            <a:endParaRPr/>
          </a:p>
          <a:p>
            <a:pPr indent="0" lvl="0" marL="137160" rtl="0" algn="just">
              <a:lnSpc>
                <a:spcPct val="100000"/>
              </a:lnSpc>
              <a:spcBef>
                <a:spcPts val="600"/>
              </a:spcBef>
              <a:spcAft>
                <a:spcPts val="0"/>
              </a:spcAft>
              <a:buSzPct val="64864"/>
              <a:buNone/>
            </a:pPr>
            <a:r>
              <a:t/>
            </a:r>
            <a:endParaRPr b="0" i="0" sz="24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ct val="64864"/>
              <a:buNone/>
            </a:pPr>
            <a:r>
              <a:rPr b="0" i="0" lang="en-US" sz="2400" u="none" strike="noStrike">
                <a:solidFill>
                  <a:srgbClr val="000000"/>
                </a:solidFill>
                <a:latin typeface="Times New Roman"/>
                <a:ea typeface="Times New Roman"/>
                <a:cs typeface="Times New Roman"/>
                <a:sym typeface="Times New Roman"/>
              </a:rPr>
              <a:t>6. The engineer and society: Apply reasoning informed by the contextual knowledge to assess societal, health, safety, legal and cultural issues and the consequent responsibilities relevant to the professional engineering practice.</a:t>
            </a:r>
            <a:endParaRPr/>
          </a:p>
          <a:p>
            <a:pPr indent="0" lvl="0" marL="137160" rtl="0" algn="just">
              <a:lnSpc>
                <a:spcPct val="100000"/>
              </a:lnSpc>
              <a:spcBef>
                <a:spcPts val="600"/>
              </a:spcBef>
              <a:spcAft>
                <a:spcPts val="0"/>
              </a:spcAft>
              <a:buSzPct val="64864"/>
              <a:buNone/>
            </a:pPr>
            <a:r>
              <a:t/>
            </a:r>
            <a:endParaRPr b="0" i="0" sz="24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ct val="64864"/>
              <a:buNone/>
            </a:pPr>
            <a:r>
              <a:rPr b="0" i="0" lang="en-US" sz="2400" u="none" strike="noStrike">
                <a:solidFill>
                  <a:srgbClr val="000000"/>
                </a:solidFill>
                <a:latin typeface="Times New Roman"/>
                <a:ea typeface="Times New Roman"/>
                <a:cs typeface="Times New Roman"/>
                <a:sym typeface="Times New Roman"/>
              </a:rPr>
              <a:t>7. Environment and sustainability: Understand the impact of the professional engineering solutions in societal and environmental contexts, and demonstrate the knowledge of, and need for sustainable development.</a:t>
            </a:r>
            <a:endParaRPr/>
          </a:p>
          <a:p>
            <a:pPr indent="0" lvl="0" marL="137160" rtl="0" algn="just">
              <a:lnSpc>
                <a:spcPct val="100000"/>
              </a:lnSpc>
              <a:spcBef>
                <a:spcPts val="600"/>
              </a:spcBef>
              <a:spcAft>
                <a:spcPts val="0"/>
              </a:spcAft>
              <a:buSzPct val="64864"/>
              <a:buNone/>
            </a:pPr>
            <a:br>
              <a:rPr b="0" lang="en-US" sz="2400"/>
            </a:br>
            <a:r>
              <a:rPr b="0" i="0" lang="en-US" sz="2400" u="none" strike="noStrike">
                <a:solidFill>
                  <a:srgbClr val="000000"/>
                </a:solidFill>
                <a:latin typeface="Times New Roman"/>
                <a:ea typeface="Times New Roman"/>
                <a:cs typeface="Times New Roman"/>
                <a:sym typeface="Times New Roman"/>
              </a:rPr>
              <a:t>8. Ethics: Apply ethical principles and commit to professional ethics and responsibilities and norms of the engineering practice.</a:t>
            </a:r>
            <a:endParaRPr b="0" i="0" sz="2400" u="none" strike="noStrike">
              <a:solidFill>
                <a:srgbClr val="ACD433"/>
              </a:solidFill>
              <a:latin typeface="Noto Sans Symbols"/>
              <a:ea typeface="Noto Sans Symbols"/>
              <a:cs typeface="Noto Sans Symbols"/>
              <a:sym typeface="Noto Sans Symbols"/>
            </a:endParaRPr>
          </a:p>
          <a:p>
            <a:pPr indent="-228600" lvl="0" marL="457200" rtl="0" algn="l">
              <a:lnSpc>
                <a:spcPct val="100000"/>
              </a:lnSpc>
              <a:spcBef>
                <a:spcPts val="1000"/>
              </a:spcBef>
              <a:spcAft>
                <a:spcPts val="0"/>
              </a:spcAft>
              <a:buSzPct val="48648"/>
              <a:buNone/>
            </a:pPr>
            <a:r>
              <a:t/>
            </a:r>
            <a:endParaRPr/>
          </a:p>
        </p:txBody>
      </p:sp>
      <p:sp>
        <p:nvSpPr>
          <p:cNvPr id="407" name="Google Shape;407;p4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8"/>
          <p:cNvSpPr txBox="1"/>
          <p:nvPr>
            <p:ph idx="1" type="body"/>
          </p:nvPr>
        </p:nvSpPr>
        <p:spPr>
          <a:xfrm>
            <a:off x="325650" y="2146849"/>
            <a:ext cx="11540700" cy="4554600"/>
          </a:xfrm>
          <a:prstGeom prst="rect">
            <a:avLst/>
          </a:prstGeom>
          <a:noFill/>
          <a:ln>
            <a:noFill/>
          </a:ln>
        </p:spPr>
        <p:txBody>
          <a:bodyPr anchorCtr="0" anchor="t" bIns="45700" lIns="91425" spcFirstLastPara="1" rIns="91425" wrap="square" tIns="45700">
            <a:noAutofit/>
          </a:bodyPr>
          <a:lstStyle/>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9. Individual and team work: Function effectively as an individual, and as a member or leader in diverse teams, and in multidisciplinary settings.</a:t>
            </a:r>
            <a:endParaRPr/>
          </a:p>
          <a:p>
            <a:pPr indent="0" lvl="0" marL="137160" rtl="0" algn="just">
              <a:lnSpc>
                <a:spcPct val="100000"/>
              </a:lnSpc>
              <a:spcBef>
                <a:spcPts val="600"/>
              </a:spcBef>
              <a:spcAft>
                <a:spcPts val="0"/>
              </a:spcAft>
              <a:buSzPts val="1440"/>
              <a:buNone/>
            </a:pPr>
            <a:r>
              <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10. Communication: 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a:p>
          <a:p>
            <a:pPr indent="0" lvl="0" marL="137160" rtl="0" algn="just">
              <a:lnSpc>
                <a:spcPct val="100000"/>
              </a:lnSpc>
              <a:spcBef>
                <a:spcPts val="600"/>
              </a:spcBef>
              <a:spcAft>
                <a:spcPts val="0"/>
              </a:spcAft>
              <a:buSzPts val="1440"/>
              <a:buNone/>
            </a:pPr>
            <a:r>
              <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11. Project management and finance: Demonstrate knowledge and understanding of the engineering and management principles and apply these to one’s own work, as a member and leader in a team, to manage projects and in multidisciplinary environments.</a:t>
            </a:r>
            <a:endParaRPr/>
          </a:p>
          <a:p>
            <a:pPr indent="0" lvl="0" marL="137160" rtl="0" algn="just">
              <a:lnSpc>
                <a:spcPct val="100000"/>
              </a:lnSpc>
              <a:spcBef>
                <a:spcPts val="600"/>
              </a:spcBef>
              <a:spcAft>
                <a:spcPts val="0"/>
              </a:spcAft>
              <a:buSzPts val="1440"/>
              <a:buNone/>
            </a:pPr>
            <a:r>
              <a:t/>
            </a:r>
            <a:endParaRPr b="0" i="0" sz="2000" u="none" strike="noStrike">
              <a:solidFill>
                <a:srgbClr val="ACD433"/>
              </a:solidFill>
              <a:latin typeface="Noto Sans Symbols"/>
              <a:ea typeface="Noto Sans Symbols"/>
              <a:cs typeface="Noto Sans Symbols"/>
              <a:sym typeface="Noto Sans Symbols"/>
            </a:endParaRPr>
          </a:p>
          <a:p>
            <a:pPr indent="0" lvl="0" marL="137160" rtl="0" algn="just">
              <a:lnSpc>
                <a:spcPct val="100000"/>
              </a:lnSpc>
              <a:spcBef>
                <a:spcPts val="600"/>
              </a:spcBef>
              <a:spcAft>
                <a:spcPts val="0"/>
              </a:spcAft>
              <a:buSzPts val="1440"/>
              <a:buNone/>
            </a:pPr>
            <a:r>
              <a:rPr b="0" i="0" lang="en-US" sz="2000" u="none" strike="noStrike">
                <a:solidFill>
                  <a:srgbClr val="000000"/>
                </a:solidFill>
                <a:latin typeface="Times New Roman"/>
                <a:ea typeface="Times New Roman"/>
                <a:cs typeface="Times New Roman"/>
                <a:sym typeface="Times New Roman"/>
              </a:rPr>
              <a:t>12. Life-long learning: Recognize the need for, and have the preparation and ability to engage in independent and life-long learning in the broadest context of technological change.</a:t>
            </a:r>
            <a:endParaRPr b="0" i="0" sz="2000" u="none" strike="noStrike">
              <a:solidFill>
                <a:srgbClr val="ACD433"/>
              </a:solidFill>
              <a:latin typeface="Noto Sans Symbols"/>
              <a:ea typeface="Noto Sans Symbols"/>
              <a:cs typeface="Noto Sans Symbols"/>
              <a:sym typeface="Noto Sans Symbols"/>
            </a:endParaRPr>
          </a:p>
          <a:p>
            <a:pPr indent="-228600" lvl="0" marL="457200" rtl="0" algn="l">
              <a:lnSpc>
                <a:spcPct val="100000"/>
              </a:lnSpc>
              <a:spcBef>
                <a:spcPts val="1000"/>
              </a:spcBef>
              <a:spcAft>
                <a:spcPts val="0"/>
              </a:spcAft>
              <a:buSzPts val="1440"/>
              <a:buNone/>
            </a:pPr>
            <a:r>
              <a:t/>
            </a:r>
            <a:endParaRPr/>
          </a:p>
        </p:txBody>
      </p:sp>
      <p:sp>
        <p:nvSpPr>
          <p:cNvPr id="413" name="Google Shape;413;p48"/>
          <p:cNvSpPr txBox="1"/>
          <p:nvPr/>
        </p:nvSpPr>
        <p:spPr>
          <a:xfrm>
            <a:off x="1001712" y="492125"/>
            <a:ext cx="9997440" cy="11430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475220"/>
              </a:buClr>
              <a:buSzPct val="102564"/>
              <a:buFont typeface="Gill Sans"/>
              <a:buNone/>
            </a:pPr>
            <a:r>
              <a:rPr b="0" i="0" lang="en-US" sz="4300" u="none" cap="none" strike="noStrike">
                <a:solidFill>
                  <a:srgbClr val="475220"/>
                </a:solidFill>
                <a:latin typeface="Gill Sans"/>
                <a:ea typeface="Gill Sans"/>
                <a:cs typeface="Gill Sans"/>
                <a:sym typeface="Gill Sans"/>
              </a:rPr>
              <a:t>Program Outcomes as defined by NBA (PO)</a:t>
            </a:r>
            <a:endParaRPr/>
          </a:p>
        </p:txBody>
      </p:sp>
      <p:sp>
        <p:nvSpPr>
          <p:cNvPr id="414" name="Google Shape;414;p4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9"/>
          <p:cNvSpPr txBox="1"/>
          <p:nvPr>
            <p:ph type="title"/>
          </p:nvPr>
        </p:nvSpPr>
        <p:spPr>
          <a:xfrm>
            <a:off x="1155700" y="973138"/>
            <a:ext cx="9349509"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200"/>
              <a:t>Program Specific Objectives(PSO)</a:t>
            </a:r>
            <a:endParaRPr/>
          </a:p>
        </p:txBody>
      </p:sp>
      <p:pic>
        <p:nvPicPr>
          <p:cNvPr id="420" name="Google Shape;420;p49"/>
          <p:cNvPicPr preferRelativeResize="0"/>
          <p:nvPr/>
        </p:nvPicPr>
        <p:blipFill rotWithShape="1">
          <a:blip r:embed="rId3">
            <a:alphaModFix/>
          </a:blip>
          <a:srcRect b="0" l="0" r="0" t="0"/>
          <a:stretch/>
        </p:blipFill>
        <p:spPr>
          <a:xfrm>
            <a:off x="700554" y="2321029"/>
            <a:ext cx="10182330" cy="4536971"/>
          </a:xfrm>
          <a:prstGeom prst="rect">
            <a:avLst/>
          </a:prstGeom>
          <a:noFill/>
          <a:ln>
            <a:noFill/>
          </a:ln>
        </p:spPr>
      </p:pic>
      <p:sp>
        <p:nvSpPr>
          <p:cNvPr id="421" name="Google Shape;421;p4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3"/>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CO-PO mapping</a:t>
            </a:r>
            <a:endParaRPr/>
          </a:p>
        </p:txBody>
      </p:sp>
      <p:sp>
        <p:nvSpPr>
          <p:cNvPr id="427" name="Google Shape;427;p1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pic>
        <p:nvPicPr>
          <p:cNvPr id="428" name="Google Shape;428;p13"/>
          <p:cNvPicPr preferRelativeResize="0"/>
          <p:nvPr/>
        </p:nvPicPr>
        <p:blipFill>
          <a:blip r:embed="rId3">
            <a:alphaModFix/>
          </a:blip>
          <a:stretch>
            <a:fillRect/>
          </a:stretch>
        </p:blipFill>
        <p:spPr>
          <a:xfrm>
            <a:off x="1467650" y="2131076"/>
            <a:ext cx="9401825" cy="4606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5"/>
          <p:cNvSpPr txBox="1"/>
          <p:nvPr>
            <p:ph type="title"/>
          </p:nvPr>
        </p:nvSpPr>
        <p:spPr>
          <a:xfrm>
            <a:off x="1914144" y="365073"/>
            <a:ext cx="999744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Text books and Reference books</a:t>
            </a:r>
            <a:endParaRPr/>
          </a:p>
        </p:txBody>
      </p:sp>
      <p:sp>
        <p:nvSpPr>
          <p:cNvPr id="434" name="Google Shape;434;p1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pic>
        <p:nvPicPr>
          <p:cNvPr id="435" name="Google Shape;435;p15"/>
          <p:cNvPicPr preferRelativeResize="0"/>
          <p:nvPr/>
        </p:nvPicPr>
        <p:blipFill rotWithShape="1">
          <a:blip r:embed="rId3">
            <a:alphaModFix/>
          </a:blip>
          <a:srcRect b="0" l="0" r="0" t="0"/>
          <a:stretch/>
        </p:blipFill>
        <p:spPr>
          <a:xfrm>
            <a:off x="702868" y="2756863"/>
            <a:ext cx="10786264" cy="30146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6"/>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Overview of Lesson Plan</a:t>
            </a:r>
            <a:endParaRPr/>
          </a:p>
        </p:txBody>
      </p:sp>
      <p:sp>
        <p:nvSpPr>
          <p:cNvPr id="441" name="Google Shape;441;p16"/>
          <p:cNvSpPr txBox="1"/>
          <p:nvPr>
            <p:ph idx="1" type="body"/>
          </p:nvPr>
        </p:nvSpPr>
        <p:spPr>
          <a:xfrm>
            <a:off x="1155700" y="2244437"/>
            <a:ext cx="10305473" cy="4540827"/>
          </a:xfrm>
          <a:prstGeom prst="rect">
            <a:avLst/>
          </a:prstGeom>
          <a:noFill/>
          <a:ln>
            <a:noFill/>
          </a:ln>
        </p:spPr>
        <p:txBody>
          <a:bodyPr anchorCtr="0" anchor="t" bIns="45700" lIns="91425" spcFirstLastPara="1" rIns="91425" wrap="square" tIns="45700">
            <a:normAutofit fontScale="62500" lnSpcReduction="20000"/>
          </a:bodyPr>
          <a:lstStyle/>
          <a:p>
            <a:pPr indent="0" lvl="0" marL="82296" rtl="0" algn="l">
              <a:lnSpc>
                <a:spcPct val="100000"/>
              </a:lnSpc>
              <a:spcBef>
                <a:spcPts val="0"/>
              </a:spcBef>
              <a:spcAft>
                <a:spcPts val="0"/>
              </a:spcAft>
              <a:buSzPct val="80842"/>
              <a:buNone/>
            </a:pPr>
            <a:r>
              <a:rPr b="1" lang="en-US" sz="3800">
                <a:solidFill>
                  <a:srgbClr val="000000"/>
                </a:solidFill>
                <a:latin typeface="Times New Roman"/>
                <a:ea typeface="Times New Roman"/>
                <a:cs typeface="Times New Roman"/>
                <a:sym typeface="Times New Roman"/>
              </a:rPr>
              <a:t>MODULE–1: </a:t>
            </a:r>
            <a:endParaRPr/>
          </a:p>
          <a:p>
            <a:pPr indent="-320040" lvl="0" marL="457200" rtl="0" algn="l">
              <a:lnSpc>
                <a:spcPct val="100000"/>
              </a:lnSpc>
              <a:spcBef>
                <a:spcPts val="1000"/>
              </a:spcBef>
              <a:spcAft>
                <a:spcPts val="0"/>
              </a:spcAft>
              <a:buSzPct val="60631"/>
              <a:buChar char="►"/>
            </a:pPr>
            <a:r>
              <a:rPr b="1" i="0" lang="en-US" sz="3800" u="none" strike="noStrike">
                <a:latin typeface="Times New Roman"/>
                <a:ea typeface="Times New Roman"/>
                <a:cs typeface="Times New Roman"/>
                <a:sym typeface="Times New Roman"/>
              </a:rPr>
              <a:t>Introduction</a:t>
            </a:r>
            <a:endParaRPr/>
          </a:p>
          <a:p>
            <a:pPr indent="-320040" lvl="0" marL="457200" rtl="0" algn="l">
              <a:lnSpc>
                <a:spcPct val="100000"/>
              </a:lnSpc>
              <a:spcBef>
                <a:spcPts val="1000"/>
              </a:spcBef>
              <a:spcAft>
                <a:spcPts val="0"/>
              </a:spcAft>
              <a:buSzPct val="60631"/>
              <a:buChar char="►"/>
            </a:pPr>
            <a:r>
              <a:rPr b="1" i="0" lang="en-US" sz="3800" u="none" strike="noStrike">
                <a:latin typeface="Times New Roman"/>
                <a:ea typeface="Times New Roman"/>
                <a:cs typeface="Times New Roman"/>
                <a:sym typeface="Times New Roman"/>
              </a:rPr>
              <a:t>Understanding Data-1</a:t>
            </a:r>
            <a:endParaRPr/>
          </a:p>
          <a:p>
            <a:pPr indent="0" lvl="0" marL="82296" rtl="0" algn="l">
              <a:lnSpc>
                <a:spcPct val="100000"/>
              </a:lnSpc>
              <a:spcBef>
                <a:spcPts val="0"/>
              </a:spcBef>
              <a:spcAft>
                <a:spcPts val="0"/>
              </a:spcAft>
              <a:buSzPct val="80842"/>
              <a:buNone/>
            </a:pPr>
            <a:r>
              <a:t/>
            </a:r>
            <a:endParaRPr b="1" sz="3800">
              <a:solidFill>
                <a:srgbClr val="000000"/>
              </a:solidFill>
              <a:latin typeface="Times New Roman"/>
              <a:ea typeface="Times New Roman"/>
              <a:cs typeface="Times New Roman"/>
              <a:sym typeface="Times New Roman"/>
            </a:endParaRPr>
          </a:p>
          <a:p>
            <a:pPr indent="0" lvl="0" marL="82296" rtl="0" algn="l">
              <a:lnSpc>
                <a:spcPct val="100000"/>
              </a:lnSpc>
              <a:spcBef>
                <a:spcPts val="0"/>
              </a:spcBef>
              <a:spcAft>
                <a:spcPts val="0"/>
              </a:spcAft>
              <a:buSzPct val="80842"/>
              <a:buNone/>
            </a:pPr>
            <a:r>
              <a:rPr b="1" lang="en-US" sz="3800">
                <a:solidFill>
                  <a:srgbClr val="000000"/>
                </a:solidFill>
                <a:latin typeface="Times New Roman"/>
                <a:ea typeface="Times New Roman"/>
                <a:cs typeface="Times New Roman"/>
                <a:sym typeface="Times New Roman"/>
              </a:rPr>
              <a:t>MODULE-2: </a:t>
            </a:r>
            <a:endParaRPr/>
          </a:p>
          <a:p>
            <a:pPr indent="-320040" lvl="0" marL="457200" rtl="0" algn="l">
              <a:lnSpc>
                <a:spcPct val="100000"/>
              </a:lnSpc>
              <a:spcBef>
                <a:spcPts val="1000"/>
              </a:spcBef>
              <a:spcAft>
                <a:spcPts val="0"/>
              </a:spcAft>
              <a:buSzPct val="60631"/>
              <a:buChar char="►"/>
            </a:pPr>
            <a:r>
              <a:rPr b="1" i="0" lang="en-US" sz="3800" u="none" strike="noStrike">
                <a:latin typeface="Times New Roman"/>
                <a:ea typeface="Times New Roman"/>
                <a:cs typeface="Times New Roman"/>
                <a:sym typeface="Times New Roman"/>
              </a:rPr>
              <a:t>Understanding Data-2</a:t>
            </a:r>
            <a:endParaRPr/>
          </a:p>
          <a:p>
            <a:pPr indent="-320040" lvl="0" marL="457200" rtl="0" algn="l">
              <a:lnSpc>
                <a:spcPct val="100000"/>
              </a:lnSpc>
              <a:spcBef>
                <a:spcPts val="1000"/>
              </a:spcBef>
              <a:spcAft>
                <a:spcPts val="0"/>
              </a:spcAft>
              <a:buSzPct val="60631"/>
              <a:buChar char="►"/>
            </a:pPr>
            <a:r>
              <a:rPr b="1" lang="en-US" sz="3800">
                <a:solidFill>
                  <a:srgbClr val="000000"/>
                </a:solidFill>
                <a:latin typeface="Times New Roman"/>
                <a:ea typeface="Times New Roman"/>
                <a:cs typeface="Times New Roman"/>
                <a:sym typeface="Times New Roman"/>
              </a:rPr>
              <a:t>Basics of Learning theory </a:t>
            </a:r>
            <a:endParaRPr b="1" sz="3800">
              <a:solidFill>
                <a:srgbClr val="000000"/>
              </a:solidFill>
              <a:latin typeface="Times New Roman"/>
              <a:ea typeface="Times New Roman"/>
              <a:cs typeface="Times New Roman"/>
              <a:sym typeface="Times New Roman"/>
            </a:endParaRPr>
          </a:p>
          <a:p>
            <a:pPr indent="0" lvl="0" marL="82296" rtl="0" algn="l">
              <a:lnSpc>
                <a:spcPct val="100000"/>
              </a:lnSpc>
              <a:spcBef>
                <a:spcPts val="0"/>
              </a:spcBef>
              <a:spcAft>
                <a:spcPts val="0"/>
              </a:spcAft>
              <a:buSzPct val="80842"/>
              <a:buNone/>
            </a:pPr>
            <a:r>
              <a:t/>
            </a:r>
            <a:endParaRPr b="1" sz="3800">
              <a:solidFill>
                <a:srgbClr val="000000"/>
              </a:solidFill>
              <a:latin typeface="Times New Roman"/>
              <a:ea typeface="Times New Roman"/>
              <a:cs typeface="Times New Roman"/>
              <a:sym typeface="Times New Roman"/>
            </a:endParaRPr>
          </a:p>
          <a:p>
            <a:pPr indent="0" lvl="0" marL="82296" rtl="0" algn="l">
              <a:lnSpc>
                <a:spcPct val="100000"/>
              </a:lnSpc>
              <a:spcBef>
                <a:spcPts val="0"/>
              </a:spcBef>
              <a:spcAft>
                <a:spcPts val="0"/>
              </a:spcAft>
              <a:buSzPct val="80842"/>
              <a:buNone/>
            </a:pPr>
            <a:r>
              <a:rPr b="1" lang="en-US" sz="3800">
                <a:solidFill>
                  <a:srgbClr val="000000"/>
                </a:solidFill>
                <a:latin typeface="Times New Roman"/>
                <a:ea typeface="Times New Roman"/>
                <a:cs typeface="Times New Roman"/>
                <a:sym typeface="Times New Roman"/>
              </a:rPr>
              <a:t>MODULE-3: </a:t>
            </a:r>
            <a:endParaRPr b="1" sz="3800">
              <a:solidFill>
                <a:srgbClr val="000000"/>
              </a:solidFill>
              <a:latin typeface="Times New Roman"/>
              <a:ea typeface="Times New Roman"/>
              <a:cs typeface="Times New Roman"/>
              <a:sym typeface="Times New Roman"/>
            </a:endParaRPr>
          </a:p>
          <a:p>
            <a:pPr indent="-320040" lvl="0" marL="457200" rtl="0" algn="l">
              <a:lnSpc>
                <a:spcPct val="100000"/>
              </a:lnSpc>
              <a:spcBef>
                <a:spcPts val="1000"/>
              </a:spcBef>
              <a:spcAft>
                <a:spcPts val="0"/>
              </a:spcAft>
              <a:buSzPct val="60631"/>
              <a:buChar char="►"/>
            </a:pPr>
            <a:r>
              <a:rPr b="1" lang="en-US" sz="3800">
                <a:solidFill>
                  <a:srgbClr val="000000"/>
                </a:solidFill>
                <a:latin typeface="Times New Roman"/>
                <a:ea typeface="Times New Roman"/>
                <a:cs typeface="Times New Roman"/>
                <a:sym typeface="Times New Roman"/>
              </a:rPr>
              <a:t>Similarity-Based Learning </a:t>
            </a:r>
            <a:endParaRPr b="1" sz="3800">
              <a:solidFill>
                <a:srgbClr val="000000"/>
              </a:solidFill>
              <a:latin typeface="Times New Roman"/>
              <a:ea typeface="Times New Roman"/>
              <a:cs typeface="Times New Roman"/>
              <a:sym typeface="Times New Roman"/>
            </a:endParaRPr>
          </a:p>
          <a:p>
            <a:pPr indent="-320040" lvl="0" marL="457200" rtl="0" algn="l">
              <a:lnSpc>
                <a:spcPct val="100000"/>
              </a:lnSpc>
              <a:spcBef>
                <a:spcPts val="1000"/>
              </a:spcBef>
              <a:spcAft>
                <a:spcPts val="0"/>
              </a:spcAft>
              <a:buSzPct val="60631"/>
              <a:buChar char="►"/>
            </a:pPr>
            <a:r>
              <a:rPr b="1" lang="en-US" sz="3800">
                <a:latin typeface="Times New Roman"/>
                <a:ea typeface="Times New Roman"/>
                <a:cs typeface="Times New Roman"/>
                <a:sym typeface="Times New Roman"/>
              </a:rPr>
              <a:t>Regression Analysis</a:t>
            </a:r>
            <a:endParaRPr/>
          </a:p>
          <a:p>
            <a:pPr indent="-320040" lvl="0" marL="457200" rtl="0" algn="l">
              <a:lnSpc>
                <a:spcPct val="100000"/>
              </a:lnSpc>
              <a:spcBef>
                <a:spcPts val="1000"/>
              </a:spcBef>
              <a:spcAft>
                <a:spcPts val="0"/>
              </a:spcAft>
              <a:buSzPct val="60631"/>
              <a:buChar char="►"/>
            </a:pPr>
            <a:r>
              <a:rPr b="1" lang="en-US" sz="3800">
                <a:solidFill>
                  <a:srgbClr val="000000"/>
                </a:solidFill>
                <a:latin typeface="Times New Roman"/>
                <a:ea typeface="Times New Roman"/>
                <a:cs typeface="Times New Roman"/>
                <a:sym typeface="Times New Roman"/>
              </a:rPr>
              <a:t>Decision Tree Learning</a:t>
            </a:r>
            <a:endParaRPr b="1" sz="3800">
              <a:solidFill>
                <a:srgbClr val="000000"/>
              </a:solidFill>
              <a:latin typeface="Times New Roman"/>
              <a:ea typeface="Times New Roman"/>
              <a:cs typeface="Times New Roman"/>
              <a:sym typeface="Times New Roman"/>
            </a:endParaRPr>
          </a:p>
          <a:p>
            <a:pPr indent="-161543" lvl="0" marL="365760" rtl="0" algn="l">
              <a:lnSpc>
                <a:spcPct val="100000"/>
              </a:lnSpc>
              <a:spcBef>
                <a:spcPts val="0"/>
              </a:spcBef>
              <a:spcAft>
                <a:spcPts val="0"/>
              </a:spcAft>
              <a:buSzPct val="128000"/>
              <a:buNone/>
            </a:pPr>
            <a:r>
              <a:t/>
            </a:r>
            <a:endParaRPr sz="2400"/>
          </a:p>
        </p:txBody>
      </p:sp>
      <p:sp>
        <p:nvSpPr>
          <p:cNvPr id="442" name="Google Shape;442;p1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pic>
        <p:nvPicPr>
          <p:cNvPr id="443" name="Google Shape;443;p16"/>
          <p:cNvPicPr preferRelativeResize="0"/>
          <p:nvPr/>
        </p:nvPicPr>
        <p:blipFill rotWithShape="1">
          <a:blip r:embed="rId3">
            <a:alphaModFix/>
          </a:blip>
          <a:srcRect b="0" l="0" r="0" t="0"/>
          <a:stretch/>
        </p:blipFill>
        <p:spPr>
          <a:xfrm>
            <a:off x="6572817" y="2861975"/>
            <a:ext cx="4198371" cy="28769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7"/>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Experience of Past batch students	</a:t>
            </a:r>
            <a:endParaRPr/>
          </a:p>
        </p:txBody>
      </p:sp>
      <p:sp>
        <p:nvSpPr>
          <p:cNvPr id="449" name="Google Shape;449;p1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pic>
        <p:nvPicPr>
          <p:cNvPr id="450" name="Google Shape;450;p17"/>
          <p:cNvPicPr preferRelativeResize="0"/>
          <p:nvPr/>
        </p:nvPicPr>
        <p:blipFill rotWithShape="1">
          <a:blip r:embed="rId3">
            <a:alphaModFix/>
          </a:blip>
          <a:srcRect b="0" l="0" r="0" t="0"/>
          <a:stretch/>
        </p:blipFill>
        <p:spPr>
          <a:xfrm>
            <a:off x="6002492" y="2332157"/>
            <a:ext cx="5649913" cy="4442269"/>
          </a:xfrm>
          <a:prstGeom prst="rect">
            <a:avLst/>
          </a:prstGeom>
          <a:noFill/>
          <a:ln>
            <a:noFill/>
          </a:ln>
        </p:spPr>
      </p:pic>
      <p:pic>
        <p:nvPicPr>
          <p:cNvPr id="451" name="Google Shape;451;p17"/>
          <p:cNvPicPr preferRelativeResize="0"/>
          <p:nvPr/>
        </p:nvPicPr>
        <p:blipFill rotWithShape="1">
          <a:blip r:embed="rId4">
            <a:alphaModFix/>
          </a:blip>
          <a:srcRect b="0" l="0" r="0" t="0"/>
          <a:stretch/>
        </p:blipFill>
        <p:spPr>
          <a:xfrm>
            <a:off x="232350" y="2402173"/>
            <a:ext cx="5556486" cy="2053653"/>
          </a:xfrm>
          <a:prstGeom prst="rect">
            <a:avLst/>
          </a:prstGeom>
          <a:noFill/>
          <a:ln>
            <a:noFill/>
          </a:ln>
        </p:spPr>
      </p:pic>
      <p:pic>
        <p:nvPicPr>
          <p:cNvPr id="452" name="Google Shape;452;p17"/>
          <p:cNvPicPr preferRelativeResize="0"/>
          <p:nvPr/>
        </p:nvPicPr>
        <p:blipFill rotWithShape="1">
          <a:blip r:embed="rId5">
            <a:alphaModFix/>
          </a:blip>
          <a:srcRect b="0" l="0" r="0" t="0"/>
          <a:stretch/>
        </p:blipFill>
        <p:spPr>
          <a:xfrm>
            <a:off x="196270" y="4674936"/>
            <a:ext cx="5592566" cy="1520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8"/>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75220"/>
              </a:buClr>
              <a:buSzPts val="4300"/>
              <a:buFont typeface="Gill Sans"/>
              <a:buNone/>
            </a:pPr>
            <a:r>
              <a:rPr lang="en-US"/>
              <a:t>Expected classroom behaviour</a:t>
            </a:r>
            <a:endParaRPr/>
          </a:p>
        </p:txBody>
      </p:sp>
      <p:sp>
        <p:nvSpPr>
          <p:cNvPr id="458" name="Google Shape;458;p18"/>
          <p:cNvSpPr txBox="1"/>
          <p:nvPr>
            <p:ph idx="1" type="body"/>
          </p:nvPr>
        </p:nvSpPr>
        <p:spPr>
          <a:xfrm>
            <a:off x="843972" y="2551546"/>
            <a:ext cx="10814627" cy="3610264"/>
          </a:xfrm>
          <a:prstGeom prst="rect">
            <a:avLst/>
          </a:prstGeom>
          <a:noFill/>
          <a:ln>
            <a:noFill/>
          </a:ln>
        </p:spPr>
        <p:txBody>
          <a:bodyPr anchorCtr="0" anchor="t" bIns="45700" lIns="91425" spcFirstLastPara="1" rIns="91425" wrap="square" tIns="45700">
            <a:normAutofit lnSpcReduction="10000"/>
          </a:bodyPr>
          <a:lstStyle/>
          <a:p>
            <a:pPr indent="-283464" lvl="0" marL="365760" rtl="0" algn="l">
              <a:lnSpc>
                <a:spcPct val="100000"/>
              </a:lnSpc>
              <a:spcBef>
                <a:spcPts val="0"/>
              </a:spcBef>
              <a:spcAft>
                <a:spcPts val="0"/>
              </a:spcAft>
              <a:buSzPts val="2560"/>
              <a:buChar char="⚫"/>
            </a:pPr>
            <a:r>
              <a:rPr lang="en-US"/>
              <a:t>Classroom behaviour: Should come to the class on time and be active.</a:t>
            </a:r>
            <a:endParaRPr/>
          </a:p>
          <a:p>
            <a:pPr indent="-283464" lvl="0" marL="365760" rtl="0" algn="l">
              <a:lnSpc>
                <a:spcPct val="100000"/>
              </a:lnSpc>
              <a:spcBef>
                <a:spcPts val="600"/>
              </a:spcBef>
              <a:spcAft>
                <a:spcPts val="0"/>
              </a:spcAft>
              <a:buSzPts val="2560"/>
              <a:buChar char="⚫"/>
            </a:pPr>
            <a:r>
              <a:rPr lang="en-US"/>
              <a:t>Policy on copying assignments (no plagiarism), </a:t>
            </a:r>
            <a:endParaRPr/>
          </a:p>
          <a:p>
            <a:pPr indent="-283464" lvl="0" marL="365760" rtl="0" algn="l">
              <a:lnSpc>
                <a:spcPct val="100000"/>
              </a:lnSpc>
              <a:spcBef>
                <a:spcPts val="600"/>
              </a:spcBef>
              <a:spcAft>
                <a:spcPts val="0"/>
              </a:spcAft>
              <a:buSzPts val="2560"/>
              <a:buChar char="⚫"/>
            </a:pPr>
            <a:r>
              <a:rPr lang="en-US"/>
              <a:t>sticking to deadlines for submissions, </a:t>
            </a:r>
            <a:endParaRPr/>
          </a:p>
          <a:p>
            <a:pPr indent="-283464" lvl="0" marL="365760" rtl="0" algn="l">
              <a:lnSpc>
                <a:spcPct val="100000"/>
              </a:lnSpc>
              <a:spcBef>
                <a:spcPts val="600"/>
              </a:spcBef>
              <a:spcAft>
                <a:spcPts val="0"/>
              </a:spcAft>
              <a:buSzPts val="2560"/>
              <a:buChar char="⚫"/>
            </a:pPr>
            <a:r>
              <a:rPr lang="en-US"/>
              <a:t>attendance policy (reiterate serious about attendance), strict action against abusers of any type etc.</a:t>
            </a:r>
            <a:endParaRPr/>
          </a:p>
        </p:txBody>
      </p:sp>
      <p:sp>
        <p:nvSpPr>
          <p:cNvPr id="459" name="Google Shape;459;p1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30547601b2_0_0"/>
          <p:cNvSpPr txBox="1"/>
          <p:nvPr>
            <p:ph type="title"/>
          </p:nvPr>
        </p:nvSpPr>
        <p:spPr>
          <a:xfrm>
            <a:off x="1155700" y="973138"/>
            <a:ext cx="8761500" cy="708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Importance of the subject</a:t>
            </a:r>
            <a:endParaRPr/>
          </a:p>
        </p:txBody>
      </p:sp>
      <p:sp>
        <p:nvSpPr>
          <p:cNvPr id="268" name="Google Shape;268;g330547601b2_0_0"/>
          <p:cNvSpPr txBox="1"/>
          <p:nvPr>
            <p:ph idx="1" type="body"/>
          </p:nvPr>
        </p:nvSpPr>
        <p:spPr>
          <a:xfrm>
            <a:off x="506250" y="2290350"/>
            <a:ext cx="11179500" cy="41199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b="1" lang="en-US" sz="2600">
                <a:solidFill>
                  <a:schemeClr val="dk1"/>
                </a:solidFill>
                <a:latin typeface="Arial"/>
                <a:ea typeface="Arial"/>
                <a:cs typeface="Arial"/>
                <a:sym typeface="Arial"/>
              </a:rPr>
              <a:t>Automation &amp; Efficiency</a:t>
            </a:r>
            <a:r>
              <a:rPr lang="en-US" sz="2600">
                <a:solidFill>
                  <a:schemeClr val="dk1"/>
                </a:solidFill>
                <a:latin typeface="Arial"/>
                <a:ea typeface="Arial"/>
                <a:cs typeface="Arial"/>
                <a:sym typeface="Arial"/>
              </a:rPr>
              <a:t> – ML automates repetitive tasks, reducing human effort and increasing efficiency in various industries.</a:t>
            </a:r>
            <a:endParaRPr sz="2600">
              <a:solidFill>
                <a:schemeClr val="dk1"/>
              </a:solidFill>
              <a:latin typeface="Arial"/>
              <a:ea typeface="Arial"/>
              <a:cs typeface="Arial"/>
              <a:sym typeface="Arial"/>
            </a:endParaRPr>
          </a:p>
          <a:p>
            <a:pPr indent="0" lvl="0" marL="0" rtl="0" algn="just">
              <a:spcBef>
                <a:spcPts val="1000"/>
              </a:spcBef>
              <a:spcAft>
                <a:spcPts val="0"/>
              </a:spcAft>
              <a:buNone/>
            </a:pPr>
            <a:r>
              <a:rPr b="1" lang="en-US" sz="2600">
                <a:solidFill>
                  <a:schemeClr val="dk1"/>
                </a:solidFill>
                <a:latin typeface="Arial"/>
                <a:ea typeface="Arial"/>
                <a:cs typeface="Arial"/>
                <a:sym typeface="Arial"/>
              </a:rPr>
              <a:t>Data-Driven Decision Making</a:t>
            </a:r>
            <a:r>
              <a:rPr lang="en-US" sz="2600">
                <a:solidFill>
                  <a:schemeClr val="dk1"/>
                </a:solidFill>
                <a:latin typeface="Arial"/>
                <a:ea typeface="Arial"/>
                <a:cs typeface="Arial"/>
                <a:sym typeface="Arial"/>
              </a:rPr>
              <a:t> – Helps in analyzing large datasets, identifying patterns, and making accurate predictions.</a:t>
            </a:r>
            <a:endParaRPr sz="2600">
              <a:solidFill>
                <a:schemeClr val="dk1"/>
              </a:solidFill>
              <a:latin typeface="Arial"/>
              <a:ea typeface="Arial"/>
              <a:cs typeface="Arial"/>
              <a:sym typeface="Arial"/>
            </a:endParaRPr>
          </a:p>
          <a:p>
            <a:pPr indent="0" lvl="0" marL="0" rtl="0" algn="just">
              <a:spcBef>
                <a:spcPts val="1000"/>
              </a:spcBef>
              <a:spcAft>
                <a:spcPts val="0"/>
              </a:spcAft>
              <a:buNone/>
            </a:pPr>
            <a:r>
              <a:rPr b="1" lang="en-US" sz="2600">
                <a:solidFill>
                  <a:schemeClr val="dk1"/>
                </a:solidFill>
                <a:latin typeface="Arial"/>
                <a:ea typeface="Arial"/>
                <a:cs typeface="Arial"/>
                <a:sym typeface="Arial"/>
              </a:rPr>
              <a:t>Applications in Various Fields</a:t>
            </a:r>
            <a:r>
              <a:rPr lang="en-US" sz="2600">
                <a:solidFill>
                  <a:schemeClr val="dk1"/>
                </a:solidFill>
                <a:latin typeface="Arial"/>
                <a:ea typeface="Arial"/>
                <a:cs typeface="Arial"/>
                <a:sym typeface="Arial"/>
              </a:rPr>
              <a:t> – Used in healthcare (disease detection), agriculture (crop disease identification), finance (fraud detection), and more.</a:t>
            </a:r>
            <a:endParaRPr sz="2600">
              <a:solidFill>
                <a:schemeClr val="dk1"/>
              </a:solidFill>
              <a:latin typeface="Arial"/>
              <a:ea typeface="Arial"/>
              <a:cs typeface="Arial"/>
              <a:sym typeface="Arial"/>
            </a:endParaRPr>
          </a:p>
          <a:p>
            <a:pPr indent="0" lvl="0" marL="0" rtl="0" algn="just">
              <a:spcBef>
                <a:spcPts val="1000"/>
              </a:spcBef>
              <a:spcAft>
                <a:spcPts val="0"/>
              </a:spcAft>
              <a:buNone/>
            </a:pPr>
            <a:r>
              <a:rPr b="1" lang="en-US" sz="2600">
                <a:solidFill>
                  <a:schemeClr val="dk1"/>
                </a:solidFill>
                <a:latin typeface="Arial"/>
                <a:ea typeface="Arial"/>
                <a:cs typeface="Arial"/>
                <a:sym typeface="Arial"/>
              </a:rPr>
              <a:t>Enhances Accuracy &amp; Precision</a:t>
            </a:r>
            <a:r>
              <a:rPr lang="en-US" sz="2600">
                <a:solidFill>
                  <a:schemeClr val="dk1"/>
                </a:solidFill>
                <a:latin typeface="Arial"/>
                <a:ea typeface="Arial"/>
                <a:cs typeface="Arial"/>
                <a:sym typeface="Arial"/>
              </a:rPr>
              <a:t> – ML models improve over time, leading to better performance in tasks like medical diagnosis and image recognition.</a:t>
            </a:r>
            <a:endParaRPr sz="2600">
              <a:solidFill>
                <a:schemeClr val="dk1"/>
              </a:solidFill>
              <a:latin typeface="Arial"/>
              <a:ea typeface="Arial"/>
              <a:cs typeface="Arial"/>
              <a:sym typeface="Arial"/>
            </a:endParaRPr>
          </a:p>
          <a:p>
            <a:pPr indent="0" lvl="0" marL="0" rtl="0" algn="l">
              <a:spcBef>
                <a:spcPts val="1000"/>
              </a:spcBef>
              <a:spcAft>
                <a:spcPts val="0"/>
              </a:spcAft>
              <a:buNone/>
            </a:pPr>
            <a:r>
              <a:t/>
            </a:r>
            <a:endParaRPr sz="2900"/>
          </a:p>
          <a:p>
            <a:pPr indent="0" lvl="0" marL="0" rtl="0" algn="l">
              <a:spcBef>
                <a:spcPts val="1000"/>
              </a:spcBef>
              <a:spcAft>
                <a:spcPts val="0"/>
              </a:spcAft>
              <a:buClr>
                <a:schemeClr val="dk1"/>
              </a:buClr>
              <a:buSzPts val="1100"/>
              <a:buFont typeface="Arial"/>
              <a:buNone/>
            </a:pPr>
            <a:r>
              <a:t/>
            </a:r>
            <a:endParaRPr sz="3500"/>
          </a:p>
          <a:p>
            <a:pPr indent="0" lvl="0" marL="0" rtl="0" algn="l">
              <a:spcBef>
                <a:spcPts val="1000"/>
              </a:spcBef>
              <a:spcAft>
                <a:spcPts val="0"/>
              </a:spcAft>
              <a:buNone/>
            </a:pPr>
            <a:r>
              <a:t/>
            </a:r>
            <a:endParaRPr sz="3500"/>
          </a:p>
        </p:txBody>
      </p:sp>
      <p:sp>
        <p:nvSpPr>
          <p:cNvPr id="269" name="Google Shape;269;g330547601b2_0_0"/>
          <p:cNvSpPr txBox="1"/>
          <p:nvPr>
            <p:ph idx="12" type="sldNum"/>
          </p:nvPr>
        </p:nvSpPr>
        <p:spPr>
          <a:xfrm>
            <a:off x="10352088" y="295275"/>
            <a:ext cx="838200" cy="768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28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30547601b2_0_13"/>
          <p:cNvSpPr txBox="1"/>
          <p:nvPr>
            <p:ph type="title"/>
          </p:nvPr>
        </p:nvSpPr>
        <p:spPr>
          <a:xfrm>
            <a:off x="967825" y="816563"/>
            <a:ext cx="8761500" cy="708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300"/>
              <a:buFont typeface="Arial"/>
              <a:buNone/>
            </a:pPr>
            <a:r>
              <a:rPr b="1" lang="en-US" sz="3200"/>
              <a:t>Evaluation Guidelines</a:t>
            </a:r>
            <a:endParaRPr b="1" sz="3200"/>
          </a:p>
        </p:txBody>
      </p:sp>
      <p:sp>
        <p:nvSpPr>
          <p:cNvPr id="465" name="Google Shape;465;g330547601b2_0_13"/>
          <p:cNvSpPr txBox="1"/>
          <p:nvPr>
            <p:ph idx="12" type="sldNum"/>
          </p:nvPr>
        </p:nvSpPr>
        <p:spPr>
          <a:xfrm>
            <a:off x="10352088" y="295275"/>
            <a:ext cx="838200" cy="768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2800"/>
              <a:buFont typeface="Arial"/>
              <a:buNone/>
            </a:pPr>
            <a:fld id="{00000000-1234-1234-1234-123412341234}" type="slidenum">
              <a:rPr lang="en-US"/>
              <a:t>‹#›</a:t>
            </a:fld>
            <a:endParaRPr/>
          </a:p>
        </p:txBody>
      </p:sp>
      <p:pic>
        <p:nvPicPr>
          <p:cNvPr id="466" name="Google Shape;466;g330547601b2_0_13"/>
          <p:cNvPicPr preferRelativeResize="0"/>
          <p:nvPr/>
        </p:nvPicPr>
        <p:blipFill>
          <a:blip r:embed="rId3">
            <a:alphaModFix/>
          </a:blip>
          <a:stretch>
            <a:fillRect/>
          </a:stretch>
        </p:blipFill>
        <p:spPr>
          <a:xfrm>
            <a:off x="5420000" y="930350"/>
            <a:ext cx="4744225" cy="5805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0"/>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300"/>
              <a:buNone/>
            </a:pPr>
            <a:r>
              <a:rPr lang="en-US"/>
              <a:t>Assessment Schedule</a:t>
            </a:r>
            <a:endParaRPr/>
          </a:p>
        </p:txBody>
      </p:sp>
      <p:sp>
        <p:nvSpPr>
          <p:cNvPr id="472" name="Google Shape;472;p50"/>
          <p:cNvSpPr txBox="1"/>
          <p:nvPr/>
        </p:nvSpPr>
        <p:spPr>
          <a:xfrm>
            <a:off x="3047163" y="3277624"/>
            <a:ext cx="60943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3" name="Google Shape;473;p5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pic>
        <p:nvPicPr>
          <p:cNvPr id="474" name="Google Shape;474;p50"/>
          <p:cNvPicPr preferRelativeResize="0"/>
          <p:nvPr/>
        </p:nvPicPr>
        <p:blipFill rotWithShape="1">
          <a:blip r:embed="rId3">
            <a:alphaModFix/>
          </a:blip>
          <a:srcRect b="0" l="0" r="0" t="0"/>
          <a:stretch/>
        </p:blipFill>
        <p:spPr>
          <a:xfrm>
            <a:off x="847025" y="3795375"/>
            <a:ext cx="10497926" cy="2473875"/>
          </a:xfrm>
          <a:prstGeom prst="rect">
            <a:avLst/>
          </a:prstGeom>
          <a:noFill/>
          <a:ln>
            <a:noFill/>
          </a:ln>
        </p:spPr>
      </p:pic>
      <p:sp>
        <p:nvSpPr>
          <p:cNvPr id="475" name="Google Shape;475;p50"/>
          <p:cNvSpPr txBox="1"/>
          <p:nvPr/>
        </p:nvSpPr>
        <p:spPr>
          <a:xfrm>
            <a:off x="2129425" y="2415700"/>
            <a:ext cx="7534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404040"/>
                </a:solidFill>
                <a:latin typeface="Century Gothic"/>
                <a:ea typeface="Century Gothic"/>
                <a:cs typeface="Century Gothic"/>
                <a:sym typeface="Century Gothic"/>
              </a:rPr>
              <a:t>IAT -1 -  40-50% of the syllabus</a:t>
            </a:r>
            <a:endParaRPr sz="3200">
              <a:solidFill>
                <a:srgbClr val="404040"/>
              </a:solidFill>
              <a:latin typeface="Century Gothic"/>
              <a:ea typeface="Century Gothic"/>
              <a:cs typeface="Century Gothic"/>
              <a:sym typeface="Century Gothic"/>
            </a:endParaRPr>
          </a:p>
          <a:p>
            <a:pPr indent="0" lvl="0" marL="0" rtl="0" algn="l">
              <a:spcBef>
                <a:spcPts val="0"/>
              </a:spcBef>
              <a:spcAft>
                <a:spcPts val="0"/>
              </a:spcAft>
              <a:buNone/>
            </a:pPr>
            <a:r>
              <a:rPr lang="en-US" sz="3200">
                <a:solidFill>
                  <a:srgbClr val="404040"/>
                </a:solidFill>
                <a:latin typeface="Century Gothic"/>
                <a:ea typeface="Century Gothic"/>
                <a:cs typeface="Century Gothic"/>
                <a:sym typeface="Century Gothic"/>
              </a:rPr>
              <a:t>IAT - 2 - 85-90% of the Syllabus</a:t>
            </a:r>
            <a:endParaRPr sz="3200">
              <a:solidFill>
                <a:srgbClr val="404040"/>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1"/>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300"/>
              <a:buNone/>
            </a:pPr>
            <a:r>
              <a:rPr lang="en-US"/>
              <a:t>Best Practices</a:t>
            </a:r>
            <a:endParaRPr/>
          </a:p>
        </p:txBody>
      </p:sp>
      <p:sp>
        <p:nvSpPr>
          <p:cNvPr id="481" name="Google Shape;481;p51"/>
          <p:cNvSpPr txBox="1"/>
          <p:nvPr>
            <p:ph idx="1" type="body"/>
          </p:nvPr>
        </p:nvSpPr>
        <p:spPr>
          <a:xfrm>
            <a:off x="537686" y="2057400"/>
            <a:ext cx="9997440" cy="4800600"/>
          </a:xfrm>
          <a:prstGeom prst="rect">
            <a:avLst/>
          </a:prstGeom>
          <a:noFill/>
          <a:ln>
            <a:noFill/>
          </a:ln>
        </p:spPr>
        <p:txBody>
          <a:bodyPr anchorCtr="0" anchor="t" bIns="45700" lIns="91425" spcFirstLastPara="1" rIns="91425" wrap="square" tIns="45700">
            <a:normAutofit lnSpcReduction="10000"/>
          </a:bodyPr>
          <a:lstStyle/>
          <a:p>
            <a:pPr indent="0" lvl="0" marL="137160" rtl="0" algn="l">
              <a:lnSpc>
                <a:spcPct val="100000"/>
              </a:lnSpc>
              <a:spcBef>
                <a:spcPts val="0"/>
              </a:spcBef>
              <a:spcAft>
                <a:spcPts val="0"/>
              </a:spcAft>
              <a:buSzPts val="1440"/>
              <a:buNone/>
            </a:pPr>
            <a:br>
              <a:rPr b="0" lang="en-US"/>
            </a:br>
            <a:r>
              <a:rPr b="0" i="0" lang="en-US" sz="2800" u="none" strike="noStrike">
                <a:solidFill>
                  <a:srgbClr val="000000"/>
                </a:solidFill>
                <a:latin typeface="Times New Roman"/>
                <a:ea typeface="Times New Roman"/>
                <a:cs typeface="Times New Roman"/>
                <a:sym typeface="Times New Roman"/>
              </a:rPr>
              <a:t>Case Studies</a:t>
            </a:r>
            <a:endParaRPr b="0" sz="2800"/>
          </a:p>
          <a:p>
            <a:pPr indent="0" lvl="0" marL="137160" rtl="0" algn="l">
              <a:lnSpc>
                <a:spcPct val="100000"/>
              </a:lnSpc>
              <a:spcBef>
                <a:spcPts val="0"/>
              </a:spcBef>
              <a:spcAft>
                <a:spcPts val="0"/>
              </a:spcAft>
              <a:buSzPts val="1440"/>
              <a:buNone/>
            </a:pPr>
            <a:r>
              <a:rPr b="0" lang="en-US" sz="2800"/>
              <a:t> </a:t>
            </a:r>
            <a:br>
              <a:rPr b="0" lang="en-US" sz="2800"/>
            </a:br>
            <a:r>
              <a:rPr b="0" i="0" lang="en-US" sz="2800" u="none" strike="noStrike">
                <a:solidFill>
                  <a:srgbClr val="000000"/>
                </a:solidFill>
                <a:latin typeface="Times New Roman"/>
                <a:ea typeface="Times New Roman"/>
                <a:cs typeface="Times New Roman"/>
                <a:sym typeface="Times New Roman"/>
              </a:rPr>
              <a:t>Short videos from YouTube</a:t>
            </a:r>
            <a:endParaRPr b="0" sz="2800"/>
          </a:p>
          <a:p>
            <a:pPr indent="0" lvl="0" marL="137160" rtl="0" algn="l">
              <a:lnSpc>
                <a:spcPct val="100000"/>
              </a:lnSpc>
              <a:spcBef>
                <a:spcPts val="0"/>
              </a:spcBef>
              <a:spcAft>
                <a:spcPts val="0"/>
              </a:spcAft>
              <a:buSzPts val="1440"/>
              <a:buNone/>
            </a:pPr>
            <a:br>
              <a:rPr b="0" lang="en-US" sz="2800"/>
            </a:br>
            <a:r>
              <a:rPr b="0" i="0" lang="en-US" sz="2800" u="none" strike="noStrike">
                <a:solidFill>
                  <a:srgbClr val="000000"/>
                </a:solidFill>
                <a:latin typeface="Times New Roman"/>
                <a:ea typeface="Times New Roman"/>
                <a:cs typeface="Times New Roman"/>
                <a:sym typeface="Times New Roman"/>
              </a:rPr>
              <a:t>To check the student attentiveness during classes, questions are asked to randomly chosen students in between the class.</a:t>
            </a:r>
            <a:endParaRPr b="0" sz="2800"/>
          </a:p>
          <a:p>
            <a:pPr indent="0" lvl="0" marL="137160" rtl="0" algn="l">
              <a:lnSpc>
                <a:spcPct val="100000"/>
              </a:lnSpc>
              <a:spcBef>
                <a:spcPts val="0"/>
              </a:spcBef>
              <a:spcAft>
                <a:spcPts val="0"/>
              </a:spcAft>
              <a:buSzPts val="1440"/>
              <a:buNone/>
            </a:pPr>
            <a:br>
              <a:rPr b="0" lang="en-US" sz="2800"/>
            </a:br>
            <a:r>
              <a:rPr b="0" i="0" lang="en-US" sz="2800" u="none" strike="noStrike">
                <a:solidFill>
                  <a:srgbClr val="000000"/>
                </a:solidFill>
                <a:latin typeface="Times New Roman"/>
                <a:ea typeface="Times New Roman"/>
                <a:cs typeface="Times New Roman"/>
                <a:sym typeface="Times New Roman"/>
              </a:rPr>
              <a:t>Explaining theory with live examples</a:t>
            </a:r>
            <a:endParaRPr b="0" sz="2800"/>
          </a:p>
          <a:p>
            <a:pPr indent="0" lvl="0" marL="137160" rtl="0" algn="l">
              <a:lnSpc>
                <a:spcPct val="100000"/>
              </a:lnSpc>
              <a:spcBef>
                <a:spcPts val="1000"/>
              </a:spcBef>
              <a:spcAft>
                <a:spcPts val="0"/>
              </a:spcAft>
              <a:buSzPts val="1440"/>
              <a:buNone/>
            </a:pPr>
            <a:br>
              <a:rPr b="0" lang="en-US"/>
            </a:br>
            <a:endParaRPr/>
          </a:p>
        </p:txBody>
      </p:sp>
      <p:sp>
        <p:nvSpPr>
          <p:cNvPr id="482" name="Google Shape;482;p51"/>
          <p:cNvSpPr txBox="1"/>
          <p:nvPr/>
        </p:nvSpPr>
        <p:spPr>
          <a:xfrm>
            <a:off x="3047163" y="3277624"/>
            <a:ext cx="60943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3" name="Google Shape;483;p5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2"/>
          <p:cNvSpPr txBox="1"/>
          <p:nvPr>
            <p:ph type="title"/>
          </p:nvPr>
        </p:nvSpPr>
        <p:spPr>
          <a:xfrm>
            <a:off x="1914144" y="304800"/>
            <a:ext cx="999744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86419"/>
              <a:buNone/>
            </a:pPr>
            <a:br>
              <a:rPr b="1" i="0" lang="en-US" sz="1800" u="none" strike="noStrike">
                <a:solidFill>
                  <a:srgbClr val="00B050"/>
                </a:solidFill>
                <a:latin typeface="Century Gothic"/>
                <a:ea typeface="Century Gothic"/>
                <a:cs typeface="Century Gothic"/>
                <a:sym typeface="Century Gothic"/>
              </a:rPr>
            </a:br>
            <a:br>
              <a:rPr b="1" i="0" lang="en-US" sz="1800" u="none" strike="noStrike">
                <a:solidFill>
                  <a:srgbClr val="00B050"/>
                </a:solidFill>
                <a:latin typeface="Century Gothic"/>
                <a:ea typeface="Century Gothic"/>
                <a:cs typeface="Century Gothic"/>
                <a:sym typeface="Century Gothic"/>
              </a:rPr>
            </a:br>
            <a:r>
              <a:rPr lang="en-US" sz="4800"/>
              <a:t>Some</a:t>
            </a:r>
            <a:r>
              <a:rPr b="1" i="0" lang="en-US" sz="1800" u="none" strike="noStrike">
                <a:solidFill>
                  <a:srgbClr val="00B050"/>
                </a:solidFill>
                <a:latin typeface="Century Gothic"/>
                <a:ea typeface="Century Gothic"/>
                <a:cs typeface="Century Gothic"/>
                <a:sym typeface="Century Gothic"/>
              </a:rPr>
              <a:t> </a:t>
            </a:r>
            <a:r>
              <a:rPr lang="en-US" sz="4800"/>
              <a:t>Useful Links</a:t>
            </a:r>
            <a:br>
              <a:rPr b="0" lang="en-US"/>
            </a:br>
            <a:endParaRPr/>
          </a:p>
        </p:txBody>
      </p:sp>
      <p:sp>
        <p:nvSpPr>
          <p:cNvPr id="489" name="Google Shape;489;p52"/>
          <p:cNvSpPr txBox="1"/>
          <p:nvPr>
            <p:ph idx="1" type="body"/>
          </p:nvPr>
        </p:nvSpPr>
        <p:spPr>
          <a:xfrm>
            <a:off x="773748" y="2584025"/>
            <a:ext cx="10697816" cy="4800600"/>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Clr>
                <a:schemeClr val="dk2"/>
              </a:buClr>
              <a:buSzPts val="1440"/>
              <a:buChar char="►"/>
            </a:pPr>
            <a:r>
              <a:rPr lang="en-US" u="sng">
                <a:solidFill>
                  <a:schemeClr val="dk2"/>
                </a:solidFill>
                <a:hlinkClick r:id="rId3">
                  <a:extLst>
                    <a:ext uri="{A12FA001-AC4F-418D-AE19-62706E023703}">
                      <ahyp:hlinkClr val="tx"/>
                    </a:ext>
                  </a:extLst>
                </a:hlinkClick>
              </a:rPr>
              <a:t>https://onlinecourses.nptel.ac.in/noc22_cs73/preview</a:t>
            </a:r>
            <a:endParaRPr>
              <a:solidFill>
                <a:schemeClr val="dk2"/>
              </a:solidFill>
            </a:endParaRPr>
          </a:p>
          <a:p>
            <a:pPr indent="-320040" lvl="0" marL="457200" rtl="0" algn="l">
              <a:lnSpc>
                <a:spcPct val="100000"/>
              </a:lnSpc>
              <a:spcBef>
                <a:spcPts val="1000"/>
              </a:spcBef>
              <a:spcAft>
                <a:spcPts val="0"/>
              </a:spcAft>
              <a:buClr>
                <a:schemeClr val="dk2"/>
              </a:buClr>
              <a:buSzPts val="1440"/>
              <a:buChar char="►"/>
            </a:pPr>
            <a:r>
              <a:rPr lang="en-US" u="sng">
                <a:solidFill>
                  <a:schemeClr val="dk2"/>
                </a:solidFill>
                <a:hlinkClick r:id="rId4">
                  <a:extLst>
                    <a:ext uri="{A12FA001-AC4F-418D-AE19-62706E023703}">
                      <ahyp:hlinkClr val="tx"/>
                    </a:ext>
                  </a:extLst>
                </a:hlinkClick>
              </a:rPr>
              <a:t>https://onlinecourses.nptel.ac.in/noc22_cs97/preview</a:t>
            </a:r>
            <a:endParaRPr>
              <a:solidFill>
                <a:schemeClr val="dk2"/>
              </a:solidFill>
            </a:endParaRPr>
          </a:p>
          <a:p>
            <a:pPr indent="-320040" lvl="0" marL="457200" rtl="0" algn="l">
              <a:lnSpc>
                <a:spcPct val="100000"/>
              </a:lnSpc>
              <a:spcBef>
                <a:spcPts val="1000"/>
              </a:spcBef>
              <a:spcAft>
                <a:spcPts val="0"/>
              </a:spcAft>
              <a:buClr>
                <a:schemeClr val="dk2"/>
              </a:buClr>
              <a:buSzPts val="1440"/>
              <a:buChar char="►"/>
            </a:pPr>
            <a:r>
              <a:rPr lang="en-US" u="sng">
                <a:solidFill>
                  <a:schemeClr val="dk2"/>
                </a:solidFill>
                <a:hlinkClick r:id="rId5">
                  <a:extLst>
                    <a:ext uri="{A12FA001-AC4F-418D-AE19-62706E023703}">
                      <ahyp:hlinkClr val="tx"/>
                    </a:ext>
                  </a:extLst>
                </a:hlinkClick>
              </a:rPr>
              <a:t>https://onlinecourses.nptel.ac.in/noc22_ma40/preview</a:t>
            </a:r>
            <a:endParaRPr>
              <a:solidFill>
                <a:schemeClr val="dk2"/>
              </a:solidFill>
            </a:endParaRPr>
          </a:p>
          <a:p>
            <a:pPr indent="-228600" lvl="0" marL="457200" rtl="0" algn="l">
              <a:lnSpc>
                <a:spcPct val="100000"/>
              </a:lnSpc>
              <a:spcBef>
                <a:spcPts val="1000"/>
              </a:spcBef>
              <a:spcAft>
                <a:spcPts val="0"/>
              </a:spcAft>
              <a:buSzPts val="1440"/>
              <a:buNone/>
            </a:pPr>
            <a:r>
              <a:t/>
            </a:r>
            <a:endParaRPr/>
          </a:p>
          <a:p>
            <a:pPr indent="-228600" lvl="0" marL="457200" rtl="0" algn="l">
              <a:lnSpc>
                <a:spcPct val="100000"/>
              </a:lnSpc>
              <a:spcBef>
                <a:spcPts val="1000"/>
              </a:spcBef>
              <a:spcAft>
                <a:spcPts val="0"/>
              </a:spcAft>
              <a:buSzPts val="1440"/>
              <a:buNone/>
            </a:pPr>
            <a:r>
              <a:t/>
            </a:r>
            <a:endParaRPr/>
          </a:p>
          <a:p>
            <a:pPr indent="-228600" lvl="0" marL="457200" rtl="0" algn="l">
              <a:lnSpc>
                <a:spcPct val="100000"/>
              </a:lnSpc>
              <a:spcBef>
                <a:spcPts val="1000"/>
              </a:spcBef>
              <a:spcAft>
                <a:spcPts val="0"/>
              </a:spcAft>
              <a:buSzPts val="1440"/>
              <a:buNone/>
            </a:pPr>
            <a:r>
              <a:t/>
            </a:r>
            <a:endParaRPr/>
          </a:p>
        </p:txBody>
      </p:sp>
      <p:sp>
        <p:nvSpPr>
          <p:cNvPr id="490" name="Google Shape;490;p5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3"/>
          <p:cNvSpPr txBox="1"/>
          <p:nvPr>
            <p:ph type="title"/>
          </p:nvPr>
        </p:nvSpPr>
        <p:spPr>
          <a:xfrm>
            <a:off x="736600" y="866342"/>
            <a:ext cx="10034588"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Weblinks and Video Lectures (e-Resources) </a:t>
            </a:r>
            <a:br>
              <a:rPr b="0" i="0" lang="en-US" sz="3600" u="none" strike="noStrike">
                <a:solidFill>
                  <a:srgbClr val="000000"/>
                </a:solidFill>
                <a:latin typeface="Cambria"/>
                <a:ea typeface="Cambria"/>
                <a:cs typeface="Cambria"/>
                <a:sym typeface="Cambria"/>
              </a:rPr>
            </a:br>
            <a:endParaRPr/>
          </a:p>
        </p:txBody>
      </p:sp>
      <p:sp>
        <p:nvSpPr>
          <p:cNvPr id="496" name="Google Shape;496;p53"/>
          <p:cNvSpPr txBox="1"/>
          <p:nvPr>
            <p:ph idx="1" type="body"/>
          </p:nvPr>
        </p:nvSpPr>
        <p:spPr>
          <a:xfrm>
            <a:off x="1062182" y="2145434"/>
            <a:ext cx="10721109" cy="3416300"/>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1. https://www.kdnuggets.com/2019/11/10-free-must-read-books-ai.html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2. https://www.udacity.com/course/knowledge-based-ai-cognitive-systems--ud409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3. https://nptel.ac.in/courses/106/105/106105077/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4. https://www.javatpoint.com/history-of-artificial-intelligence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5. https://www.tutorialandexample.com/problem-solving-in-artificial-intelligence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6. https://techvidvan.com/tutorials/ai-heuristic-search/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7. https://www.analyticsvidhya.com/machine-learning/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8. https://www.javatpoint.com/decision-tree-induction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9. https://www.hackerearth.com/practice/machine-learning/machine-learning-algorithms/ml-decision-tree/tutorial/ </a:t>
            </a:r>
            <a:endParaRPr/>
          </a:p>
          <a:p>
            <a:pPr indent="-320040" lvl="0" marL="457200" rtl="0" algn="l">
              <a:lnSpc>
                <a:spcPct val="100000"/>
              </a:lnSpc>
              <a:spcBef>
                <a:spcPts val="1000"/>
              </a:spcBef>
              <a:spcAft>
                <a:spcPts val="0"/>
              </a:spcAft>
              <a:buSzPts val="1440"/>
              <a:buChar char="►"/>
            </a:pPr>
            <a:r>
              <a:rPr b="0" i="0" lang="en-US" sz="1800" u="none" strike="noStrike">
                <a:solidFill>
                  <a:srgbClr val="000000"/>
                </a:solidFill>
                <a:latin typeface="Cambria"/>
                <a:ea typeface="Cambria"/>
                <a:cs typeface="Cambria"/>
                <a:sym typeface="Cambria"/>
              </a:rPr>
              <a:t>10. https://www.javatpoint.com/unsupervised-artificial-neural-networks </a:t>
            </a:r>
            <a:endParaRPr/>
          </a:p>
          <a:p>
            <a:pPr indent="0" lvl="0" marL="137160" rtl="0" algn="l">
              <a:lnSpc>
                <a:spcPct val="100000"/>
              </a:lnSpc>
              <a:spcBef>
                <a:spcPts val="1000"/>
              </a:spcBef>
              <a:spcAft>
                <a:spcPts val="0"/>
              </a:spcAft>
              <a:buSzPts val="1440"/>
              <a:buNone/>
            </a:pPr>
            <a:r>
              <a:rPr b="0" i="0" lang="en-US" sz="1800" u="none" strike="noStrike">
                <a:solidFill>
                  <a:srgbClr val="000000"/>
                </a:solidFill>
                <a:latin typeface="Cambria"/>
                <a:ea typeface="Cambria"/>
                <a:cs typeface="Cambria"/>
                <a:sym typeface="Cambria"/>
              </a:rPr>
              <a:t>	</a:t>
            </a:r>
            <a:endParaRPr/>
          </a:p>
          <a:p>
            <a:pPr indent="-228600" lvl="0" marL="457200" rtl="0" algn="l">
              <a:lnSpc>
                <a:spcPct val="100000"/>
              </a:lnSpc>
              <a:spcBef>
                <a:spcPts val="1000"/>
              </a:spcBef>
              <a:spcAft>
                <a:spcPts val="0"/>
              </a:spcAft>
              <a:buSzPts val="1440"/>
              <a:buNone/>
            </a:pPr>
            <a:r>
              <a:t/>
            </a:r>
            <a:endParaRPr/>
          </a:p>
        </p:txBody>
      </p:sp>
      <p:sp>
        <p:nvSpPr>
          <p:cNvPr id="497" name="Google Shape;497;p5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4"/>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3209"/>
              <a:buNone/>
            </a:pPr>
            <a:r>
              <a:rPr lang="en-US"/>
              <a:t>Opportunities</a:t>
            </a:r>
            <a:r>
              <a:rPr b="1" i="0" lang="en-US" sz="1800" u="none" strike="noStrike">
                <a:solidFill>
                  <a:srgbClr val="00B050"/>
                </a:solidFill>
                <a:latin typeface="Century Gothic"/>
                <a:ea typeface="Century Gothic"/>
                <a:cs typeface="Century Gothic"/>
                <a:sym typeface="Century Gothic"/>
              </a:rPr>
              <a:t> </a:t>
            </a:r>
            <a:r>
              <a:rPr lang="en-US"/>
              <a:t>for</a:t>
            </a:r>
            <a:r>
              <a:rPr b="1" i="0" lang="en-US" sz="1800" u="none" strike="noStrike">
                <a:solidFill>
                  <a:srgbClr val="00B050"/>
                </a:solidFill>
                <a:latin typeface="Century Gothic"/>
                <a:ea typeface="Century Gothic"/>
                <a:cs typeface="Century Gothic"/>
                <a:sym typeface="Century Gothic"/>
              </a:rPr>
              <a:t> </a:t>
            </a:r>
            <a:r>
              <a:rPr lang="en-US"/>
              <a:t>Masters</a:t>
            </a:r>
            <a:r>
              <a:rPr b="1" i="0" lang="en-US" sz="1800" u="none" strike="noStrike">
                <a:solidFill>
                  <a:srgbClr val="00B050"/>
                </a:solidFill>
                <a:latin typeface="Century Gothic"/>
                <a:ea typeface="Century Gothic"/>
                <a:cs typeface="Century Gothic"/>
                <a:sym typeface="Century Gothic"/>
              </a:rPr>
              <a:t> </a:t>
            </a:r>
            <a:r>
              <a:rPr lang="en-US"/>
              <a:t>in</a:t>
            </a:r>
            <a:r>
              <a:rPr b="1" i="0" lang="en-US" sz="1800" u="none" strike="noStrike">
                <a:solidFill>
                  <a:srgbClr val="00B050"/>
                </a:solidFill>
                <a:latin typeface="Century Gothic"/>
                <a:ea typeface="Century Gothic"/>
                <a:cs typeface="Century Gothic"/>
                <a:sym typeface="Century Gothic"/>
              </a:rPr>
              <a:t> </a:t>
            </a:r>
            <a:r>
              <a:rPr lang="en-US"/>
              <a:t>Machine</a:t>
            </a:r>
            <a:r>
              <a:rPr b="1" i="0" lang="en-US" sz="1800" u="none" strike="noStrike">
                <a:solidFill>
                  <a:srgbClr val="00B050"/>
                </a:solidFill>
                <a:latin typeface="Century Gothic"/>
                <a:ea typeface="Century Gothic"/>
                <a:cs typeface="Century Gothic"/>
                <a:sym typeface="Century Gothic"/>
              </a:rPr>
              <a:t> </a:t>
            </a:r>
            <a:r>
              <a:rPr lang="en-US"/>
              <a:t>Learning</a:t>
            </a:r>
            <a:endParaRPr/>
          </a:p>
        </p:txBody>
      </p:sp>
      <p:sp>
        <p:nvSpPr>
          <p:cNvPr id="503" name="Google Shape;503;p54"/>
          <p:cNvSpPr txBox="1"/>
          <p:nvPr>
            <p:ph idx="1" type="body"/>
          </p:nvPr>
        </p:nvSpPr>
        <p:spPr>
          <a:xfrm>
            <a:off x="1155699" y="2281382"/>
            <a:ext cx="8761413" cy="3416300"/>
          </a:xfrm>
          <a:prstGeom prst="rect">
            <a:avLst/>
          </a:prstGeom>
          <a:noFill/>
          <a:ln>
            <a:noFill/>
          </a:ln>
        </p:spPr>
        <p:txBody>
          <a:bodyPr anchorCtr="0" anchor="t" bIns="45700" lIns="91425" spcFirstLastPara="1" rIns="91425" wrap="square" tIns="45700">
            <a:normAutofit fontScale="25000" lnSpcReduction="20000"/>
          </a:bodyPr>
          <a:lstStyle/>
          <a:p>
            <a:pPr indent="0" lvl="0" marL="82296" rtl="0" algn="l">
              <a:lnSpc>
                <a:spcPct val="120000"/>
              </a:lnSpc>
              <a:spcBef>
                <a:spcPts val="1000"/>
              </a:spcBef>
              <a:spcAft>
                <a:spcPts val="0"/>
              </a:spcAft>
              <a:buSzPct val="138378"/>
              <a:buNone/>
            </a:pPr>
            <a:r>
              <a:rPr lang="en-US" sz="7400">
                <a:latin typeface="Times"/>
                <a:ea typeface="Times"/>
                <a:cs typeface="Times"/>
                <a:sym typeface="Times"/>
              </a:rPr>
              <a:t>1. </a:t>
            </a:r>
            <a:r>
              <a:rPr lang="en-US" sz="7400" u="sng">
                <a:solidFill>
                  <a:schemeClr val="dk1"/>
                </a:solidFill>
                <a:latin typeface="Times"/>
                <a:ea typeface="Times"/>
                <a:cs typeface="Times"/>
                <a:sym typeface="Times"/>
                <a:hlinkClick r:id="rId3">
                  <a:extLst>
                    <a:ext uri="{A12FA001-AC4F-418D-AE19-62706E023703}">
                      <ahyp:hlinkClr val="tx"/>
                    </a:ext>
                  </a:extLst>
                </a:hlinkClick>
              </a:rPr>
              <a:t>Carnegie Mellon University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2. </a:t>
            </a:r>
            <a:r>
              <a:rPr lang="en-US" sz="7400" u="sng">
                <a:solidFill>
                  <a:schemeClr val="dk1"/>
                </a:solidFill>
                <a:latin typeface="Times"/>
                <a:ea typeface="Times"/>
                <a:cs typeface="Times"/>
                <a:sym typeface="Times"/>
                <a:hlinkClick r:id="rId4">
                  <a:extLst>
                    <a:ext uri="{A12FA001-AC4F-418D-AE19-62706E023703}">
                      <ahyp:hlinkClr val="tx"/>
                    </a:ext>
                  </a:extLst>
                </a:hlinkClick>
              </a:rPr>
              <a:t>University of California — Berkeley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3. </a:t>
            </a:r>
            <a:r>
              <a:rPr lang="en-US" sz="7400" u="sng">
                <a:solidFill>
                  <a:schemeClr val="dk1"/>
                </a:solidFill>
                <a:latin typeface="Times"/>
                <a:ea typeface="Times"/>
                <a:cs typeface="Times"/>
                <a:sym typeface="Times"/>
                <a:hlinkClick r:id="rId5">
                  <a:extLst>
                    <a:ext uri="{A12FA001-AC4F-418D-AE19-62706E023703}">
                      <ahyp:hlinkClr val="tx"/>
                    </a:ext>
                  </a:extLst>
                </a:hlinkClick>
              </a:rPr>
              <a:t>Stanford University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4. </a:t>
            </a:r>
            <a:r>
              <a:rPr lang="en-US" sz="7400" u="sng">
                <a:solidFill>
                  <a:schemeClr val="dk1"/>
                </a:solidFill>
                <a:latin typeface="Times"/>
                <a:ea typeface="Times"/>
                <a:cs typeface="Times"/>
                <a:sym typeface="Times"/>
                <a:hlinkClick r:id="rId6">
                  <a:extLst>
                    <a:ext uri="{A12FA001-AC4F-418D-AE19-62706E023703}">
                      <ahyp:hlinkClr val="tx"/>
                    </a:ext>
                  </a:extLst>
                </a:hlinkClick>
              </a:rPr>
              <a:t>Massachusetts Institute of Technology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5. </a:t>
            </a:r>
            <a:r>
              <a:rPr lang="en-US" sz="7400" u="sng">
                <a:solidFill>
                  <a:schemeClr val="dk1"/>
                </a:solidFill>
                <a:latin typeface="Times"/>
                <a:ea typeface="Times"/>
                <a:cs typeface="Times"/>
                <a:sym typeface="Times"/>
                <a:hlinkClick r:id="rId7">
                  <a:extLst>
                    <a:ext uri="{A12FA001-AC4F-418D-AE19-62706E023703}">
                      <ahyp:hlinkClr val="tx"/>
                    </a:ext>
                  </a:extLst>
                </a:hlinkClick>
              </a:rPr>
              <a:t>Cornell University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6. </a:t>
            </a:r>
            <a:r>
              <a:rPr lang="en-US" sz="7400" u="sng">
                <a:solidFill>
                  <a:schemeClr val="dk1"/>
                </a:solidFill>
                <a:latin typeface="Times"/>
                <a:ea typeface="Times"/>
                <a:cs typeface="Times"/>
                <a:sym typeface="Times"/>
                <a:hlinkClick r:id="rId8">
                  <a:extLst>
                    <a:ext uri="{A12FA001-AC4F-418D-AE19-62706E023703}">
                      <ahyp:hlinkClr val="tx"/>
                    </a:ext>
                  </a:extLst>
                </a:hlinkClick>
              </a:rPr>
              <a:t>University of California — San Diego (UCSD)</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7. </a:t>
            </a:r>
            <a:r>
              <a:rPr lang="en-US" sz="7400" u="sng">
                <a:solidFill>
                  <a:schemeClr val="dk1"/>
                </a:solidFill>
                <a:latin typeface="Times"/>
                <a:ea typeface="Times"/>
                <a:cs typeface="Times"/>
                <a:sym typeface="Times"/>
                <a:hlinkClick r:id="rId9">
                  <a:extLst>
                    <a:ext uri="{A12FA001-AC4F-418D-AE19-62706E023703}">
                      <ahyp:hlinkClr val="tx"/>
                    </a:ext>
                  </a:extLst>
                </a:hlinkClick>
              </a:rPr>
              <a:t>Georgia Institute of Technology</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8. </a:t>
            </a:r>
            <a:r>
              <a:rPr lang="en-US" sz="7400" u="sng">
                <a:solidFill>
                  <a:schemeClr val="dk1"/>
                </a:solidFill>
                <a:latin typeface="Times"/>
                <a:ea typeface="Times"/>
                <a:cs typeface="Times"/>
                <a:sym typeface="Times"/>
                <a:hlinkClick r:id="rId10">
                  <a:extLst>
                    <a:ext uri="{A12FA001-AC4F-418D-AE19-62706E023703}">
                      <ahyp:hlinkClr val="tx"/>
                    </a:ext>
                  </a:extLst>
                </a:hlinkClick>
              </a:rPr>
              <a:t>University of Washington</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9. </a:t>
            </a:r>
            <a:r>
              <a:rPr lang="en-US" sz="7400" u="sng">
                <a:solidFill>
                  <a:schemeClr val="dk1"/>
                </a:solidFill>
                <a:latin typeface="Times"/>
                <a:ea typeface="Times"/>
                <a:cs typeface="Times"/>
                <a:sym typeface="Times"/>
                <a:hlinkClick r:id="rId11">
                  <a:extLst>
                    <a:ext uri="{A12FA001-AC4F-418D-AE19-62706E023703}">
                      <ahyp:hlinkClr val="tx"/>
                    </a:ext>
                  </a:extLst>
                </a:hlinkClick>
              </a:rPr>
              <a:t>University of California — Los Angeles (UCLA)</a:t>
            </a:r>
            <a:endParaRPr sz="7400">
              <a:solidFill>
                <a:schemeClr val="dk1"/>
              </a:solidFill>
              <a:latin typeface="Times"/>
              <a:ea typeface="Times"/>
              <a:cs typeface="Times"/>
              <a:sym typeface="Times"/>
            </a:endParaRPr>
          </a:p>
          <a:p>
            <a:pPr indent="0" lvl="0" marL="82296" rtl="0" algn="l">
              <a:lnSpc>
                <a:spcPct val="120000"/>
              </a:lnSpc>
              <a:spcBef>
                <a:spcPts val="1000"/>
              </a:spcBef>
              <a:spcAft>
                <a:spcPts val="0"/>
              </a:spcAft>
              <a:buSzPct val="138378"/>
              <a:buNone/>
            </a:pPr>
            <a:r>
              <a:rPr lang="en-US" sz="7400">
                <a:solidFill>
                  <a:schemeClr val="dk1"/>
                </a:solidFill>
                <a:latin typeface="Times"/>
                <a:ea typeface="Times"/>
                <a:cs typeface="Times"/>
                <a:sym typeface="Times"/>
              </a:rPr>
              <a:t>10. </a:t>
            </a:r>
            <a:r>
              <a:rPr lang="en-US" sz="7400" u="sng">
                <a:solidFill>
                  <a:schemeClr val="dk1"/>
                </a:solidFill>
                <a:latin typeface="Times"/>
                <a:ea typeface="Times"/>
                <a:cs typeface="Times"/>
                <a:sym typeface="Times"/>
                <a:hlinkClick r:id="rId12">
                  <a:extLst>
                    <a:ext uri="{A12FA001-AC4F-418D-AE19-62706E023703}">
                      <ahyp:hlinkClr val="tx"/>
                    </a:ext>
                  </a:extLst>
                </a:hlinkClick>
              </a:rPr>
              <a:t>Columbia University</a:t>
            </a:r>
            <a:endParaRPr sz="7400">
              <a:solidFill>
                <a:schemeClr val="dk1"/>
              </a:solidFill>
              <a:latin typeface="Times"/>
              <a:ea typeface="Times"/>
              <a:cs typeface="Times"/>
              <a:sym typeface="Times"/>
            </a:endParaRPr>
          </a:p>
          <a:p>
            <a:pPr indent="-228600" lvl="0" marL="457200" rtl="0" algn="l">
              <a:lnSpc>
                <a:spcPct val="100000"/>
              </a:lnSpc>
              <a:spcBef>
                <a:spcPts val="1000"/>
              </a:spcBef>
              <a:spcAft>
                <a:spcPts val="0"/>
              </a:spcAft>
              <a:buSzPct val="180000"/>
              <a:buNone/>
            </a:pPr>
            <a:r>
              <a:t/>
            </a:r>
            <a:endParaRPr/>
          </a:p>
        </p:txBody>
      </p:sp>
      <p:sp>
        <p:nvSpPr>
          <p:cNvPr id="504" name="Google Shape;504;p5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5"/>
          <p:cNvSpPr txBox="1"/>
          <p:nvPr>
            <p:ph type="title"/>
          </p:nvPr>
        </p:nvSpPr>
        <p:spPr>
          <a:xfrm>
            <a:off x="1155700" y="973138"/>
            <a:ext cx="9619673"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Different job roles in  Machine Learning</a:t>
            </a:r>
            <a:endParaRPr/>
          </a:p>
        </p:txBody>
      </p:sp>
      <p:sp>
        <p:nvSpPr>
          <p:cNvPr id="510" name="Google Shape;510;p55"/>
          <p:cNvSpPr txBox="1"/>
          <p:nvPr>
            <p:ph idx="1" type="body"/>
          </p:nvPr>
        </p:nvSpPr>
        <p:spPr>
          <a:xfrm>
            <a:off x="1584835" y="2011721"/>
            <a:ext cx="8761500" cy="3086100"/>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b="1" i="0" lang="en-US">
                <a:solidFill>
                  <a:srgbClr val="090A0B"/>
                </a:solidFill>
                <a:latin typeface="Arial"/>
                <a:ea typeface="Arial"/>
                <a:cs typeface="Arial"/>
                <a:sym typeface="Arial"/>
              </a:rPr>
              <a:t>Machine Learning Engineer</a:t>
            </a:r>
            <a:endParaRPr b="1" i="0">
              <a:solidFill>
                <a:srgbClr val="090A0B"/>
              </a:solidFill>
              <a:latin typeface="Arial"/>
              <a:ea typeface="Arial"/>
              <a:cs typeface="Arial"/>
              <a:sym typeface="Arial"/>
            </a:endParaRPr>
          </a:p>
          <a:p>
            <a:pPr indent="-320040" lvl="0" marL="457200" rtl="0" algn="l">
              <a:lnSpc>
                <a:spcPct val="100000"/>
              </a:lnSpc>
              <a:spcBef>
                <a:spcPts val="1000"/>
              </a:spcBef>
              <a:spcAft>
                <a:spcPts val="0"/>
              </a:spcAft>
              <a:buSzPts val="1440"/>
              <a:buChar char="►"/>
            </a:pPr>
            <a:r>
              <a:rPr b="1" i="0" lang="en-US">
                <a:solidFill>
                  <a:srgbClr val="090A0B"/>
                </a:solidFill>
                <a:latin typeface="Arial"/>
                <a:ea typeface="Arial"/>
                <a:cs typeface="Arial"/>
                <a:sym typeface="Arial"/>
              </a:rPr>
              <a:t>Robotics Engineer</a:t>
            </a:r>
            <a:endParaRPr b="1" i="0">
              <a:solidFill>
                <a:srgbClr val="090A0B"/>
              </a:solidFill>
              <a:latin typeface="Arial"/>
              <a:ea typeface="Arial"/>
              <a:cs typeface="Arial"/>
              <a:sym typeface="Arial"/>
            </a:endParaRPr>
          </a:p>
          <a:p>
            <a:pPr indent="-320040" lvl="0" marL="457200" rtl="0" algn="l">
              <a:lnSpc>
                <a:spcPct val="100000"/>
              </a:lnSpc>
              <a:spcBef>
                <a:spcPts val="1000"/>
              </a:spcBef>
              <a:spcAft>
                <a:spcPts val="0"/>
              </a:spcAft>
              <a:buSzPts val="1440"/>
              <a:buChar char="►"/>
            </a:pPr>
            <a:r>
              <a:rPr b="1" i="0" lang="en-US">
                <a:solidFill>
                  <a:srgbClr val="090A0B"/>
                </a:solidFill>
                <a:latin typeface="Arial"/>
                <a:ea typeface="Arial"/>
                <a:cs typeface="Arial"/>
                <a:sym typeface="Arial"/>
              </a:rPr>
              <a:t>Natural Language Processing (NLP) Scientist</a:t>
            </a:r>
            <a:endParaRPr b="1" i="0">
              <a:solidFill>
                <a:srgbClr val="090A0B"/>
              </a:solidFill>
              <a:latin typeface="Arial"/>
              <a:ea typeface="Arial"/>
              <a:cs typeface="Arial"/>
              <a:sym typeface="Arial"/>
            </a:endParaRPr>
          </a:p>
          <a:p>
            <a:pPr indent="-320040" lvl="0" marL="457200" rtl="0" algn="l">
              <a:lnSpc>
                <a:spcPct val="100000"/>
              </a:lnSpc>
              <a:spcBef>
                <a:spcPts val="1000"/>
              </a:spcBef>
              <a:spcAft>
                <a:spcPts val="0"/>
              </a:spcAft>
              <a:buSzPts val="1440"/>
              <a:buChar char="►"/>
            </a:pPr>
            <a:r>
              <a:rPr b="1" i="0" lang="en-US">
                <a:solidFill>
                  <a:srgbClr val="303133"/>
                </a:solidFill>
                <a:latin typeface="Arial"/>
                <a:ea typeface="Arial"/>
                <a:cs typeface="Arial"/>
                <a:sym typeface="Arial"/>
              </a:rPr>
              <a:t>Software Developer/Engineer (AI/ML)</a:t>
            </a:r>
            <a:endParaRPr/>
          </a:p>
          <a:p>
            <a:pPr indent="-320040" lvl="0" marL="457200" rtl="0" algn="l">
              <a:lnSpc>
                <a:spcPct val="100000"/>
              </a:lnSpc>
              <a:spcBef>
                <a:spcPts val="1000"/>
              </a:spcBef>
              <a:spcAft>
                <a:spcPts val="0"/>
              </a:spcAft>
              <a:buSzPts val="1440"/>
              <a:buChar char="►"/>
            </a:pPr>
            <a:r>
              <a:rPr b="1" i="0" lang="en-US">
                <a:solidFill>
                  <a:srgbClr val="090A0B"/>
                </a:solidFill>
                <a:latin typeface="Arial"/>
                <a:ea typeface="Arial"/>
                <a:cs typeface="Arial"/>
                <a:sym typeface="Arial"/>
              </a:rPr>
              <a:t>Artificial Intelligence (AI) Engineer</a:t>
            </a:r>
            <a:endParaRPr b="1" i="0">
              <a:solidFill>
                <a:srgbClr val="090A0B"/>
              </a:solidFill>
              <a:latin typeface="Arial"/>
              <a:ea typeface="Arial"/>
              <a:cs typeface="Arial"/>
              <a:sym typeface="Arial"/>
            </a:endParaRPr>
          </a:p>
          <a:p>
            <a:pPr indent="-320040" lvl="0" marL="457200" rtl="0" algn="l">
              <a:lnSpc>
                <a:spcPct val="100000"/>
              </a:lnSpc>
              <a:spcBef>
                <a:spcPts val="1000"/>
              </a:spcBef>
              <a:spcAft>
                <a:spcPts val="0"/>
              </a:spcAft>
              <a:buSzPts val="1440"/>
              <a:buChar char="►"/>
            </a:pPr>
            <a:r>
              <a:rPr b="1" i="0" lang="en-US">
                <a:solidFill>
                  <a:srgbClr val="303133"/>
                </a:solidFill>
                <a:latin typeface="Arial"/>
                <a:ea typeface="Arial"/>
                <a:cs typeface="Arial"/>
                <a:sym typeface="Arial"/>
              </a:rPr>
              <a:t>Data Scientist</a:t>
            </a:r>
            <a:endParaRPr/>
          </a:p>
          <a:p>
            <a:pPr indent="-320040" lvl="0" marL="457200" rtl="0" algn="l">
              <a:lnSpc>
                <a:spcPct val="100000"/>
              </a:lnSpc>
              <a:spcBef>
                <a:spcPts val="1000"/>
              </a:spcBef>
              <a:spcAft>
                <a:spcPts val="0"/>
              </a:spcAft>
              <a:buSzPts val="1440"/>
              <a:buChar char="►"/>
            </a:pPr>
            <a:r>
              <a:rPr b="1" lang="en-US">
                <a:solidFill>
                  <a:srgbClr val="273239"/>
                </a:solidFill>
                <a:latin typeface="Arial"/>
                <a:ea typeface="Arial"/>
                <a:cs typeface="Arial"/>
                <a:sym typeface="Arial"/>
              </a:rPr>
              <a:t>B</a:t>
            </a:r>
            <a:r>
              <a:rPr b="1" i="0" lang="en-US">
                <a:solidFill>
                  <a:srgbClr val="273239"/>
                </a:solidFill>
                <a:latin typeface="Arial"/>
                <a:ea typeface="Arial"/>
                <a:cs typeface="Arial"/>
                <a:sym typeface="Arial"/>
              </a:rPr>
              <a:t>usiness Intelligence Developer</a:t>
            </a:r>
            <a:endParaRPr b="1" i="0">
              <a:solidFill>
                <a:srgbClr val="303133"/>
              </a:solidFill>
              <a:latin typeface="Arial"/>
              <a:ea typeface="Arial"/>
              <a:cs typeface="Arial"/>
              <a:sym typeface="Arial"/>
            </a:endParaRPr>
          </a:p>
          <a:p>
            <a:pPr indent="-228600" lvl="0" marL="457200" rtl="0" algn="l">
              <a:lnSpc>
                <a:spcPct val="100000"/>
              </a:lnSpc>
              <a:spcBef>
                <a:spcPts val="1000"/>
              </a:spcBef>
              <a:spcAft>
                <a:spcPts val="0"/>
              </a:spcAft>
              <a:buSzPts val="1440"/>
              <a:buNone/>
            </a:pPr>
            <a:r>
              <a:t/>
            </a:r>
            <a:endParaRPr/>
          </a:p>
        </p:txBody>
      </p:sp>
      <p:sp>
        <p:nvSpPr>
          <p:cNvPr id="511" name="Google Shape;511;p5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6"/>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Job</a:t>
            </a:r>
            <a:r>
              <a:rPr b="1" i="0" lang="en-US" sz="1800" u="none" strike="noStrike">
                <a:solidFill>
                  <a:srgbClr val="00B050"/>
                </a:solidFill>
                <a:latin typeface="Century Gothic"/>
                <a:ea typeface="Century Gothic"/>
                <a:cs typeface="Century Gothic"/>
                <a:sym typeface="Century Gothic"/>
              </a:rPr>
              <a:t> </a:t>
            </a:r>
            <a:r>
              <a:rPr lang="en-US"/>
              <a:t>Opportunities</a:t>
            </a:r>
            <a:endParaRPr/>
          </a:p>
        </p:txBody>
      </p:sp>
      <p:sp>
        <p:nvSpPr>
          <p:cNvPr id="517" name="Google Shape;517;p56"/>
          <p:cNvSpPr txBox="1"/>
          <p:nvPr>
            <p:ph idx="1" type="body"/>
          </p:nvPr>
        </p:nvSpPr>
        <p:spPr>
          <a:xfrm>
            <a:off x="1155700" y="2603500"/>
            <a:ext cx="8761413" cy="3416300"/>
          </a:xfrm>
          <a:prstGeom prst="rect">
            <a:avLst/>
          </a:prstGeom>
          <a:noFill/>
          <a:ln>
            <a:noFill/>
          </a:ln>
        </p:spPr>
        <p:txBody>
          <a:bodyPr anchorCtr="0" anchor="t" bIns="45700" lIns="91425" spcFirstLastPara="1" rIns="91425" wrap="square" tIns="45700">
            <a:normAutofit fontScale="62500" lnSpcReduction="20000"/>
          </a:bodyPr>
          <a:lstStyle/>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Apple</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Wipro</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Amazon</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Facebook</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IBM</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Tata Consultancy Services</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Google</a:t>
            </a:r>
            <a:endParaRPr/>
          </a:p>
          <a:p>
            <a:pPr indent="-320040" lvl="0" marL="457200" rtl="0" algn="l">
              <a:lnSpc>
                <a:spcPct val="110000"/>
              </a:lnSpc>
              <a:spcBef>
                <a:spcPts val="1000"/>
              </a:spcBef>
              <a:spcAft>
                <a:spcPts val="0"/>
              </a:spcAft>
              <a:buSzPct val="72000"/>
              <a:buChar char="►"/>
            </a:pPr>
            <a:r>
              <a:rPr b="1" lang="en-US">
                <a:solidFill>
                  <a:srgbClr val="090A0B"/>
                </a:solidFill>
                <a:latin typeface="Arial"/>
                <a:ea typeface="Arial"/>
                <a:cs typeface="Arial"/>
                <a:sym typeface="Arial"/>
              </a:rPr>
              <a:t>Cognizant Technology Solutions</a:t>
            </a:r>
            <a:endParaRPr/>
          </a:p>
          <a:p>
            <a:pPr indent="-228600" lvl="0" marL="457200" rtl="0" algn="l">
              <a:lnSpc>
                <a:spcPct val="100000"/>
              </a:lnSpc>
              <a:spcBef>
                <a:spcPts val="1000"/>
              </a:spcBef>
              <a:spcAft>
                <a:spcPts val="0"/>
              </a:spcAft>
              <a:buSzPct val="72000"/>
              <a:buNone/>
            </a:pPr>
            <a:r>
              <a:t/>
            </a:r>
            <a:endParaRPr/>
          </a:p>
        </p:txBody>
      </p:sp>
      <p:sp>
        <p:nvSpPr>
          <p:cNvPr id="518" name="Google Shape;518;p5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7"/>
          <p:cNvSpPr txBox="1"/>
          <p:nvPr>
            <p:ph type="title"/>
          </p:nvPr>
        </p:nvSpPr>
        <p:spPr>
          <a:xfrm>
            <a:off x="1783516" y="2706339"/>
            <a:ext cx="999744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ts val="1400"/>
              <a:buNone/>
            </a:pPr>
            <a:r>
              <a:rPr lang="en-US" sz="10700"/>
              <a:t>Thank You</a:t>
            </a:r>
            <a:br>
              <a:rPr lang="en-US"/>
            </a:br>
            <a:endParaRPr/>
          </a:p>
        </p:txBody>
      </p:sp>
      <p:sp>
        <p:nvSpPr>
          <p:cNvPr id="524" name="Google Shape;524;p5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30547601b2_0_6"/>
          <p:cNvSpPr txBox="1"/>
          <p:nvPr>
            <p:ph idx="1" type="body"/>
          </p:nvPr>
        </p:nvSpPr>
        <p:spPr>
          <a:xfrm>
            <a:off x="1218350" y="2994950"/>
            <a:ext cx="10183500" cy="1520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4000"/>
              <a:t>Application of the subject in real world</a:t>
            </a:r>
            <a:endParaRPr b="1" sz="4000"/>
          </a:p>
        </p:txBody>
      </p:sp>
      <p:sp>
        <p:nvSpPr>
          <p:cNvPr id="275" name="Google Shape;275;g330547601b2_0_6"/>
          <p:cNvSpPr txBox="1"/>
          <p:nvPr>
            <p:ph idx="12" type="sldNum"/>
          </p:nvPr>
        </p:nvSpPr>
        <p:spPr>
          <a:xfrm>
            <a:off x="10352088" y="295275"/>
            <a:ext cx="838200" cy="768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28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1688627" y="1135629"/>
            <a:ext cx="999744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38888"/>
              <a:buNone/>
            </a:pPr>
            <a:r>
              <a:rPr lang="en-US" sz="4000"/>
              <a:t>Google Maps’ Traffic </a:t>
            </a:r>
            <a:br>
              <a:rPr lang="en-US" sz="4000"/>
            </a:br>
            <a:r>
              <a:rPr lang="en-US" sz="4000"/>
              <a:t>Prediction</a:t>
            </a:r>
            <a:br>
              <a:rPr b="1" i="0" lang="en-US">
                <a:solidFill>
                  <a:srgbClr val="212529"/>
                </a:solidFill>
                <a:latin typeface="Open Sans"/>
                <a:ea typeface="Open Sans"/>
                <a:cs typeface="Open Sans"/>
                <a:sym typeface="Open Sans"/>
              </a:rPr>
            </a:br>
            <a:br>
              <a:rPr b="0" i="0" lang="en-US">
                <a:solidFill>
                  <a:srgbClr val="4A4A4A"/>
                </a:solidFill>
                <a:latin typeface="Open Sans"/>
                <a:ea typeface="Open Sans"/>
                <a:cs typeface="Open Sans"/>
                <a:sym typeface="Open Sans"/>
              </a:rPr>
            </a:br>
            <a:endParaRPr/>
          </a:p>
        </p:txBody>
      </p:sp>
      <p:sp>
        <p:nvSpPr>
          <p:cNvPr id="281" name="Google Shape;281;p40"/>
          <p:cNvSpPr txBox="1"/>
          <p:nvPr>
            <p:ph idx="1" type="body"/>
          </p:nvPr>
        </p:nvSpPr>
        <p:spPr>
          <a:xfrm>
            <a:off x="440003" y="2564357"/>
            <a:ext cx="11311994" cy="4800600"/>
          </a:xfrm>
          <a:prstGeom prst="rect">
            <a:avLst/>
          </a:prstGeom>
          <a:noFill/>
          <a:ln>
            <a:noFill/>
          </a:ln>
        </p:spPr>
        <p:txBody>
          <a:bodyPr anchorCtr="0" anchor="t" bIns="45700" lIns="91425" spcFirstLastPara="1" rIns="91425" wrap="square" tIns="45700">
            <a:noAutofit/>
          </a:bodyPr>
          <a:lstStyle/>
          <a:p>
            <a:pPr indent="-320040" lvl="0" marL="457200" rtl="0" algn="just">
              <a:lnSpc>
                <a:spcPct val="100000"/>
              </a:lnSpc>
              <a:spcBef>
                <a:spcPts val="1000"/>
              </a:spcBef>
              <a:spcAft>
                <a:spcPts val="0"/>
              </a:spcAft>
              <a:buSzPts val="1440"/>
              <a:buChar char="►"/>
            </a:pPr>
            <a:r>
              <a:rPr b="1" i="0" lang="en-US">
                <a:solidFill>
                  <a:srgbClr val="4A4A4A"/>
                </a:solidFill>
                <a:latin typeface="Open Sans"/>
                <a:ea typeface="Open Sans"/>
                <a:cs typeface="Open Sans"/>
                <a:sym typeface="Open Sans"/>
              </a:rPr>
              <a:t>Google Maps</a:t>
            </a:r>
            <a:r>
              <a:rPr b="0" i="0" lang="en-US">
                <a:solidFill>
                  <a:srgbClr val="4A4A4A"/>
                </a:solidFill>
                <a:latin typeface="Open Sans"/>
                <a:ea typeface="Open Sans"/>
                <a:cs typeface="Open Sans"/>
                <a:sym typeface="Open Sans"/>
              </a:rPr>
              <a:t> is probably </a:t>
            </a:r>
            <a:r>
              <a:rPr b="1" lang="en-US">
                <a:solidFill>
                  <a:srgbClr val="4A4A4A"/>
                </a:solidFill>
                <a:latin typeface="Open Sans"/>
                <a:ea typeface="Open Sans"/>
                <a:cs typeface="Open Sans"/>
                <a:sym typeface="Open Sans"/>
              </a:rPr>
              <a:t>the</a:t>
            </a:r>
            <a:r>
              <a:rPr b="0" i="0" lang="en-US">
                <a:solidFill>
                  <a:srgbClr val="4A4A4A"/>
                </a:solidFill>
                <a:latin typeface="Open Sans"/>
                <a:ea typeface="Open Sans"/>
                <a:cs typeface="Open Sans"/>
                <a:sym typeface="Open Sans"/>
              </a:rPr>
              <a:t> app we use whenever we go out and require assistance in directions and traffic. Everyone using maps is providing their location, average speed, the route in which they are traveling which in turn helps Google collect massive Data about the traffic, which makes them predict the upcoming traffic and adjust your route according to it.</a:t>
            </a:r>
            <a:endParaRPr/>
          </a:p>
        </p:txBody>
      </p:sp>
      <p:pic>
        <p:nvPicPr>
          <p:cNvPr id="282" name="Google Shape;282;p40"/>
          <p:cNvPicPr preferRelativeResize="0"/>
          <p:nvPr/>
        </p:nvPicPr>
        <p:blipFill rotWithShape="1">
          <a:blip r:embed="rId3">
            <a:alphaModFix/>
          </a:blip>
          <a:srcRect b="0" l="0" r="0" t="0"/>
          <a:stretch/>
        </p:blipFill>
        <p:spPr>
          <a:xfrm>
            <a:off x="8651731" y="140677"/>
            <a:ext cx="1752600" cy="1800225"/>
          </a:xfrm>
          <a:prstGeom prst="rect">
            <a:avLst/>
          </a:prstGeom>
          <a:noFill/>
          <a:ln>
            <a:noFill/>
          </a:ln>
        </p:spPr>
      </p:pic>
      <p:sp>
        <p:nvSpPr>
          <p:cNvPr id="283" name="Google Shape;283;p4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1737494" y="796628"/>
            <a:ext cx="999744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3209"/>
              <a:buNone/>
            </a:pPr>
            <a:r>
              <a:rPr lang="en-US"/>
              <a:t>Products</a:t>
            </a:r>
            <a:r>
              <a:rPr b="0" i="0" lang="en-US">
                <a:solidFill>
                  <a:srgbClr val="4A4A4A"/>
                </a:solidFill>
                <a:latin typeface="Open Sans"/>
                <a:ea typeface="Open Sans"/>
                <a:cs typeface="Open Sans"/>
                <a:sym typeface="Open Sans"/>
              </a:rPr>
              <a:t> </a:t>
            </a:r>
            <a:br>
              <a:rPr b="0" i="0" lang="en-US">
                <a:solidFill>
                  <a:srgbClr val="4A4A4A"/>
                </a:solidFill>
                <a:latin typeface="Open Sans"/>
                <a:ea typeface="Open Sans"/>
                <a:cs typeface="Open Sans"/>
                <a:sym typeface="Open Sans"/>
              </a:rPr>
            </a:br>
            <a:r>
              <a:rPr lang="en-US"/>
              <a:t>Recommendations</a:t>
            </a:r>
            <a:br>
              <a:rPr b="0" i="0" lang="en-US">
                <a:solidFill>
                  <a:srgbClr val="4A4A4A"/>
                </a:solidFill>
                <a:latin typeface="Open Sans"/>
                <a:ea typeface="Open Sans"/>
                <a:cs typeface="Open Sans"/>
                <a:sym typeface="Open Sans"/>
              </a:rPr>
            </a:br>
            <a:endParaRPr/>
          </a:p>
        </p:txBody>
      </p:sp>
      <p:sp>
        <p:nvSpPr>
          <p:cNvPr id="289" name="Google Shape;289;p41"/>
          <p:cNvSpPr txBox="1"/>
          <p:nvPr>
            <p:ph idx="1" type="body"/>
          </p:nvPr>
        </p:nvSpPr>
        <p:spPr>
          <a:xfrm>
            <a:off x="457066" y="1701504"/>
            <a:ext cx="11454518" cy="4800600"/>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00000"/>
              </a:lnSpc>
              <a:spcBef>
                <a:spcPts val="1000"/>
              </a:spcBef>
              <a:spcAft>
                <a:spcPts val="0"/>
              </a:spcAft>
              <a:buSzPts val="1440"/>
              <a:buNone/>
            </a:pPr>
            <a:r>
              <a:t/>
            </a:r>
            <a:endParaRPr b="0" i="0">
              <a:solidFill>
                <a:srgbClr val="4A4A4A"/>
              </a:solidFill>
              <a:latin typeface="Open Sans"/>
              <a:ea typeface="Open Sans"/>
              <a:cs typeface="Open Sans"/>
              <a:sym typeface="Open Sans"/>
            </a:endParaRPr>
          </a:p>
          <a:p>
            <a:pPr indent="-228600" lvl="0" marL="457200" rtl="0" algn="l">
              <a:lnSpc>
                <a:spcPct val="100000"/>
              </a:lnSpc>
              <a:spcBef>
                <a:spcPts val="1000"/>
              </a:spcBef>
              <a:spcAft>
                <a:spcPts val="0"/>
              </a:spcAft>
              <a:buSzPts val="1440"/>
              <a:buNone/>
            </a:pPr>
            <a:r>
              <a:t/>
            </a:r>
            <a:endParaRPr>
              <a:solidFill>
                <a:srgbClr val="4A4A4A"/>
              </a:solidFill>
              <a:latin typeface="Open Sans"/>
              <a:ea typeface="Open Sans"/>
              <a:cs typeface="Open Sans"/>
              <a:sym typeface="Open Sans"/>
            </a:endParaRPr>
          </a:p>
          <a:p>
            <a:pPr indent="-320040" lvl="0" marL="457200" rtl="0" algn="l">
              <a:lnSpc>
                <a:spcPct val="100000"/>
              </a:lnSpc>
              <a:spcBef>
                <a:spcPts val="1000"/>
              </a:spcBef>
              <a:spcAft>
                <a:spcPts val="0"/>
              </a:spcAft>
              <a:buSzPts val="1440"/>
              <a:buChar char="►"/>
            </a:pPr>
            <a:r>
              <a:rPr b="0" i="0" lang="en-US">
                <a:solidFill>
                  <a:srgbClr val="4A4A4A"/>
                </a:solidFill>
                <a:latin typeface="Open Sans"/>
                <a:ea typeface="Open Sans"/>
                <a:cs typeface="Open Sans"/>
                <a:sym typeface="Open Sans"/>
              </a:rPr>
              <a:t>Suppose you check an item on Amazon, but you do not buy it then and there. But the next day, you’re watching videos on YouTube and suddenly you see an ad for the same item. You switch to Facebook, there also you see the same ad. So how does this happen?</a:t>
            </a:r>
            <a:endParaRPr/>
          </a:p>
          <a:p>
            <a:pPr indent="-320040" lvl="0" marL="457200" rtl="0" algn="l">
              <a:lnSpc>
                <a:spcPct val="100000"/>
              </a:lnSpc>
              <a:spcBef>
                <a:spcPts val="1000"/>
              </a:spcBef>
              <a:spcAft>
                <a:spcPts val="0"/>
              </a:spcAft>
              <a:buSzPts val="1440"/>
              <a:buChar char="►"/>
            </a:pPr>
            <a:r>
              <a:rPr b="0" i="0" lang="en-US">
                <a:solidFill>
                  <a:srgbClr val="4A4A4A"/>
                </a:solidFill>
                <a:latin typeface="Open Sans"/>
                <a:ea typeface="Open Sans"/>
                <a:cs typeface="Open Sans"/>
                <a:sym typeface="Open Sans"/>
              </a:rPr>
              <a:t>Google </a:t>
            </a:r>
            <a:r>
              <a:rPr b="1" i="0" lang="en-US">
                <a:solidFill>
                  <a:srgbClr val="4A4A4A"/>
                </a:solidFill>
                <a:latin typeface="Open Sans"/>
                <a:ea typeface="Open Sans"/>
                <a:cs typeface="Open Sans"/>
                <a:sym typeface="Open Sans"/>
              </a:rPr>
              <a:t>tracks your search history</a:t>
            </a:r>
            <a:r>
              <a:rPr b="0" i="0" lang="en-US">
                <a:solidFill>
                  <a:srgbClr val="4A4A4A"/>
                </a:solidFill>
                <a:latin typeface="Open Sans"/>
                <a:ea typeface="Open Sans"/>
                <a:cs typeface="Open Sans"/>
                <a:sym typeface="Open Sans"/>
              </a:rPr>
              <a:t>, and recommends ads based on your search history.</a:t>
            </a:r>
            <a:endParaRPr/>
          </a:p>
        </p:txBody>
      </p:sp>
      <p:pic>
        <p:nvPicPr>
          <p:cNvPr id="290" name="Google Shape;290;p41"/>
          <p:cNvPicPr preferRelativeResize="0"/>
          <p:nvPr/>
        </p:nvPicPr>
        <p:blipFill rotWithShape="1">
          <a:blip r:embed="rId3">
            <a:alphaModFix/>
          </a:blip>
          <a:srcRect b="0" l="0" r="0" t="0"/>
          <a:stretch/>
        </p:blipFill>
        <p:spPr>
          <a:xfrm>
            <a:off x="7707086" y="-9228"/>
            <a:ext cx="4381148" cy="2810454"/>
          </a:xfrm>
          <a:prstGeom prst="rect">
            <a:avLst/>
          </a:prstGeom>
          <a:noFill/>
          <a:ln>
            <a:noFill/>
          </a:ln>
        </p:spPr>
      </p:pic>
      <p:sp>
        <p:nvSpPr>
          <p:cNvPr id="291" name="Google Shape;291;p4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type="title"/>
          </p:nvPr>
        </p:nvSpPr>
        <p:spPr>
          <a:xfrm>
            <a:off x="1155700" y="973138"/>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3209"/>
              <a:buNone/>
            </a:pPr>
            <a:r>
              <a:rPr lang="en-US"/>
              <a:t>Virtual Personal </a:t>
            </a:r>
            <a:br>
              <a:rPr lang="en-US"/>
            </a:br>
            <a:r>
              <a:rPr lang="en-US"/>
              <a:t>Assistants</a:t>
            </a:r>
            <a:br>
              <a:rPr b="0" i="0" lang="en-US">
                <a:solidFill>
                  <a:srgbClr val="4A4A4A"/>
                </a:solidFill>
                <a:latin typeface="Open Sans"/>
                <a:ea typeface="Open Sans"/>
                <a:cs typeface="Open Sans"/>
                <a:sym typeface="Open Sans"/>
              </a:rPr>
            </a:br>
            <a:endParaRPr/>
          </a:p>
        </p:txBody>
      </p:sp>
      <p:sp>
        <p:nvSpPr>
          <p:cNvPr id="297" name="Google Shape;297;p42"/>
          <p:cNvSpPr txBox="1"/>
          <p:nvPr>
            <p:ph idx="1" type="body"/>
          </p:nvPr>
        </p:nvSpPr>
        <p:spPr>
          <a:xfrm>
            <a:off x="431153" y="3226924"/>
            <a:ext cx="11329693" cy="3906753"/>
          </a:xfrm>
          <a:prstGeom prst="rect">
            <a:avLst/>
          </a:prstGeom>
          <a:noFill/>
          <a:ln>
            <a:noFill/>
          </a:ln>
        </p:spPr>
        <p:txBody>
          <a:bodyPr anchorCtr="0" anchor="t" bIns="45700" lIns="91425" spcFirstLastPara="1" rIns="91425" wrap="square" tIns="45700">
            <a:normAutofit fontScale="77500" lnSpcReduction="20000"/>
          </a:bodyPr>
          <a:lstStyle/>
          <a:p>
            <a:pPr indent="-320040" lvl="0" marL="457200" rtl="0" algn="l">
              <a:lnSpc>
                <a:spcPct val="100000"/>
              </a:lnSpc>
              <a:spcBef>
                <a:spcPts val="1000"/>
              </a:spcBef>
              <a:spcAft>
                <a:spcPts val="0"/>
              </a:spcAft>
              <a:buSzPct val="53087"/>
              <a:buChar char="►"/>
            </a:pPr>
            <a:r>
              <a:rPr lang="en-US" sz="3500">
                <a:solidFill>
                  <a:srgbClr val="4A4A4A"/>
                </a:solidFill>
                <a:latin typeface="Open Sans"/>
                <a:ea typeface="Open Sans"/>
                <a:cs typeface="Open Sans"/>
                <a:sym typeface="Open Sans"/>
              </a:rPr>
              <a:t>As the name suggests, Virtual Personal Assistants assist in finding useful information, when asked via text or voice.  Few of the major applications of Machine Learning here are:</a:t>
            </a:r>
            <a:endParaRPr/>
          </a:p>
          <a:p>
            <a:pPr indent="-320040" lvl="0" marL="457200" rtl="0" algn="l">
              <a:lnSpc>
                <a:spcPct val="100000"/>
              </a:lnSpc>
              <a:spcBef>
                <a:spcPts val="1000"/>
              </a:spcBef>
              <a:spcAft>
                <a:spcPts val="0"/>
              </a:spcAft>
              <a:buSzPct val="103225"/>
              <a:buFont typeface="Arial"/>
              <a:buChar char="•"/>
            </a:pPr>
            <a:r>
              <a:rPr b="0" i="0" lang="en-US" sz="1800">
                <a:solidFill>
                  <a:srgbClr val="4A4A4A"/>
                </a:solidFill>
                <a:latin typeface="Open Sans"/>
                <a:ea typeface="Open Sans"/>
                <a:cs typeface="Open Sans"/>
                <a:sym typeface="Open Sans"/>
              </a:rPr>
              <a:t>Speech Recognition, Speech to Text Conversion, Text to Speech Conversion</a:t>
            </a:r>
            <a:endParaRPr/>
          </a:p>
          <a:p>
            <a:pPr indent="-320040" lvl="0" marL="457200" rtl="0" algn="l">
              <a:lnSpc>
                <a:spcPct val="100000"/>
              </a:lnSpc>
              <a:spcBef>
                <a:spcPts val="1000"/>
              </a:spcBef>
              <a:spcAft>
                <a:spcPts val="0"/>
              </a:spcAft>
              <a:buSzPct val="53087"/>
              <a:buChar char="►"/>
            </a:pPr>
            <a:r>
              <a:rPr lang="en-US" sz="3500">
                <a:solidFill>
                  <a:srgbClr val="4A4A4A"/>
                </a:solidFill>
                <a:latin typeface="Open Sans"/>
                <a:ea typeface="Open Sans"/>
                <a:cs typeface="Open Sans"/>
                <a:sym typeface="Open Sans"/>
              </a:rPr>
              <a:t>Personal assistant searches for information or recalls your related queries to collect info. Recently personal assistants are being used in </a:t>
            </a:r>
            <a:r>
              <a:rPr lang="en-US" sz="3500" u="sng">
                <a:solidFill>
                  <a:srgbClr val="4A4A4A"/>
                </a:solidFill>
                <a:latin typeface="Open Sans"/>
                <a:ea typeface="Open Sans"/>
                <a:cs typeface="Open Sans"/>
                <a:sym typeface="Open Sans"/>
                <a:hlinkClick r:id="rId3">
                  <a:extLst>
                    <a:ext uri="{A12FA001-AC4F-418D-AE19-62706E023703}">
                      <ahyp:hlinkClr val="tx"/>
                    </a:ext>
                  </a:extLst>
                </a:hlinkClick>
              </a:rPr>
              <a:t>Chatbots</a:t>
            </a:r>
            <a:r>
              <a:rPr lang="en-US" sz="3500">
                <a:solidFill>
                  <a:srgbClr val="4A4A4A"/>
                </a:solidFill>
                <a:latin typeface="Open Sans"/>
                <a:ea typeface="Open Sans"/>
                <a:cs typeface="Open Sans"/>
                <a:sym typeface="Open Sans"/>
              </a:rPr>
              <a:t> which are being implemented in various food ordering apps, </a:t>
            </a:r>
            <a:r>
              <a:rPr lang="en-US" sz="3500" u="sng">
                <a:solidFill>
                  <a:srgbClr val="4A4A4A"/>
                </a:solidFill>
                <a:latin typeface="Open Sans"/>
                <a:ea typeface="Open Sans"/>
                <a:cs typeface="Open Sans"/>
                <a:sym typeface="Open Sans"/>
                <a:hlinkClick r:id="rId4">
                  <a:extLst>
                    <a:ext uri="{A12FA001-AC4F-418D-AE19-62706E023703}">
                      <ahyp:hlinkClr val="tx"/>
                    </a:ext>
                  </a:extLst>
                </a:hlinkClick>
              </a:rPr>
              <a:t>online training</a:t>
            </a:r>
            <a:r>
              <a:rPr lang="en-US" sz="3500">
                <a:solidFill>
                  <a:srgbClr val="4A4A4A"/>
                </a:solidFill>
                <a:latin typeface="Open Sans"/>
                <a:ea typeface="Open Sans"/>
                <a:cs typeface="Open Sans"/>
                <a:sym typeface="Open Sans"/>
              </a:rPr>
              <a:t> websites and also in Commuting apps.</a:t>
            </a:r>
            <a:endParaRPr sz="3500">
              <a:solidFill>
                <a:srgbClr val="4A4A4A"/>
              </a:solidFill>
              <a:latin typeface="Open Sans"/>
              <a:ea typeface="Open Sans"/>
              <a:cs typeface="Open Sans"/>
              <a:sym typeface="Open Sans"/>
            </a:endParaRPr>
          </a:p>
        </p:txBody>
      </p:sp>
      <p:pic>
        <p:nvPicPr>
          <p:cNvPr id="298" name="Google Shape;298;p42"/>
          <p:cNvPicPr preferRelativeResize="0"/>
          <p:nvPr/>
        </p:nvPicPr>
        <p:blipFill rotWithShape="1">
          <a:blip r:embed="rId5">
            <a:alphaModFix/>
          </a:blip>
          <a:srcRect b="0" l="0" r="0" t="0"/>
          <a:stretch/>
        </p:blipFill>
        <p:spPr>
          <a:xfrm>
            <a:off x="6096000" y="1677699"/>
            <a:ext cx="5815584" cy="1447800"/>
          </a:xfrm>
          <a:prstGeom prst="rect">
            <a:avLst/>
          </a:prstGeom>
          <a:noFill/>
          <a:ln>
            <a:noFill/>
          </a:ln>
        </p:spPr>
      </p:pic>
      <p:sp>
        <p:nvSpPr>
          <p:cNvPr id="299" name="Google Shape;299;p4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532245" y="625056"/>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8611"/>
              <a:buNone/>
            </a:pPr>
            <a:r>
              <a:rPr lang="en-US" sz="3200"/>
              <a:t>Real-Time Dynamic Pricing</a:t>
            </a:r>
            <a:br>
              <a:rPr b="0" i="0" lang="en-US">
                <a:solidFill>
                  <a:srgbClr val="1B2437"/>
                </a:solidFill>
                <a:latin typeface="Inter"/>
                <a:ea typeface="Inter"/>
                <a:cs typeface="Inter"/>
                <a:sym typeface="Inter"/>
              </a:rPr>
            </a:br>
            <a:endParaRPr/>
          </a:p>
        </p:txBody>
      </p:sp>
      <p:sp>
        <p:nvSpPr>
          <p:cNvPr id="305" name="Google Shape;305;p44"/>
          <p:cNvSpPr txBox="1"/>
          <p:nvPr>
            <p:ph idx="1" type="body"/>
          </p:nvPr>
        </p:nvSpPr>
        <p:spPr>
          <a:xfrm>
            <a:off x="698500" y="1910469"/>
            <a:ext cx="11117307" cy="3037062"/>
          </a:xfrm>
          <a:prstGeom prst="rect">
            <a:avLst/>
          </a:prstGeom>
          <a:noFill/>
          <a:ln>
            <a:noFill/>
          </a:ln>
        </p:spPr>
        <p:txBody>
          <a:bodyPr anchorCtr="0" anchor="t" bIns="45700" lIns="91425" spcFirstLastPara="1" rIns="91425" wrap="square" tIns="45700">
            <a:noAutofit/>
          </a:bodyPr>
          <a:lstStyle/>
          <a:p>
            <a:pPr indent="-320040" lvl="0" marL="457200" rtl="0" algn="just">
              <a:lnSpc>
                <a:spcPct val="100000"/>
              </a:lnSpc>
              <a:spcBef>
                <a:spcPts val="1000"/>
              </a:spcBef>
              <a:spcAft>
                <a:spcPts val="0"/>
              </a:spcAft>
              <a:buSzPts val="1440"/>
              <a:buChar char="►"/>
            </a:pPr>
            <a:r>
              <a:rPr lang="en-US">
                <a:solidFill>
                  <a:srgbClr val="4A4A4A"/>
                </a:solidFill>
                <a:latin typeface="Open Sans"/>
                <a:ea typeface="Open Sans"/>
                <a:cs typeface="Open Sans"/>
                <a:sym typeface="Open Sans"/>
              </a:rPr>
              <a:t>When booking a flight ticket to travel on New Year’s Eve, or while hiring an Uber in the peak office hours, you see a big gap between the normal pricing and pricing for that particular occasion. Generally, companies charge surge prices whenever the demand is high.</a:t>
            </a:r>
            <a:endParaRPr>
              <a:solidFill>
                <a:srgbClr val="4A4A4A"/>
              </a:solidFill>
              <a:latin typeface="Open Sans"/>
              <a:ea typeface="Open Sans"/>
              <a:cs typeface="Open Sans"/>
              <a:sym typeface="Open Sans"/>
            </a:endParaRPr>
          </a:p>
        </p:txBody>
      </p:sp>
      <p:pic>
        <p:nvPicPr>
          <p:cNvPr id="306" name="Google Shape;306;p44"/>
          <p:cNvPicPr preferRelativeResize="0"/>
          <p:nvPr/>
        </p:nvPicPr>
        <p:blipFill rotWithShape="1">
          <a:blip r:embed="rId3">
            <a:alphaModFix/>
          </a:blip>
          <a:srcRect b="0" l="0" r="0" t="0"/>
          <a:stretch/>
        </p:blipFill>
        <p:spPr>
          <a:xfrm>
            <a:off x="3469160" y="4435089"/>
            <a:ext cx="6679185" cy="2286261"/>
          </a:xfrm>
          <a:prstGeom prst="rect">
            <a:avLst/>
          </a:prstGeom>
          <a:noFill/>
          <a:ln>
            <a:noFill/>
          </a:ln>
        </p:spPr>
      </p:pic>
      <p:sp>
        <p:nvSpPr>
          <p:cNvPr id="307" name="Google Shape;307;p4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b="0" l="0" r="0" t="0"/>
          <a:stretch/>
        </p:blipFill>
        <p:spPr>
          <a:xfrm>
            <a:off x="3150157" y="2153921"/>
            <a:ext cx="5594069" cy="4599252"/>
          </a:xfrm>
          <a:prstGeom prst="rect">
            <a:avLst/>
          </a:prstGeom>
          <a:noFill/>
          <a:ln>
            <a:noFill/>
          </a:ln>
        </p:spPr>
      </p:pic>
      <p:sp>
        <p:nvSpPr>
          <p:cNvPr id="313" name="Google Shape;313;p4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00"/>
              <a:buNone/>
            </a:pPr>
            <a:fld id="{00000000-1234-1234-1234-123412341234}" type="slidenum">
              <a:rPr lang="en-US"/>
              <a:t>‹#›</a:t>
            </a:fld>
            <a:endParaRPr/>
          </a:p>
        </p:txBody>
      </p:sp>
      <p:sp>
        <p:nvSpPr>
          <p:cNvPr id="314" name="Google Shape;314;p45"/>
          <p:cNvSpPr txBox="1"/>
          <p:nvPr>
            <p:ph type="title"/>
          </p:nvPr>
        </p:nvSpPr>
        <p:spPr>
          <a:xfrm>
            <a:off x="802409" y="884828"/>
            <a:ext cx="8761413" cy="708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8611"/>
              <a:buNone/>
            </a:pPr>
            <a:r>
              <a:rPr lang="en-US" sz="3200"/>
              <a:t>Applications</a:t>
            </a:r>
            <a:r>
              <a:rPr b="0" i="0" lang="en-US" sz="3200">
                <a:solidFill>
                  <a:srgbClr val="1B2437"/>
                </a:solidFill>
                <a:latin typeface="Inter"/>
                <a:ea typeface="Inter"/>
                <a:cs typeface="Inter"/>
                <a:sym typeface="Inter"/>
              </a:rPr>
              <a:t> </a:t>
            </a:r>
            <a:r>
              <a:rPr lang="en-US" sz="3200"/>
              <a:t>of Machine Learning</a:t>
            </a:r>
            <a:br>
              <a:rPr b="0" i="0" lang="en-US">
                <a:solidFill>
                  <a:srgbClr val="1B2437"/>
                </a:solidFill>
                <a:latin typeface="Inter"/>
                <a:ea typeface="Inter"/>
                <a:cs typeface="Inter"/>
                <a:sym typeface="Inter"/>
              </a:rPr>
            </a:b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2020-07-30T07:33:12Z</dcterms:created>
  <dc:creator>Prem Kumar Ramesh</dc:creator>
</cp:coreProperties>
</file>